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77" r:id="rId3"/>
    <p:sldId id="275" r:id="rId4"/>
    <p:sldId id="278" r:id="rId5"/>
    <p:sldId id="256" r:id="rId6"/>
    <p:sldId id="274" r:id="rId7"/>
    <p:sldId id="257" r:id="rId8"/>
    <p:sldId id="271" r:id="rId9"/>
    <p:sldId id="258" r:id="rId10"/>
    <p:sldId id="266" r:id="rId11"/>
    <p:sldId id="259" r:id="rId12"/>
    <p:sldId id="272" r:id="rId13"/>
    <p:sldId id="260" r:id="rId14"/>
    <p:sldId id="261" r:id="rId15"/>
    <p:sldId id="273" r:id="rId16"/>
    <p:sldId id="262" r:id="rId17"/>
    <p:sldId id="263" r:id="rId18"/>
    <p:sldId id="268" r:id="rId19"/>
    <p:sldId id="264" r:id="rId20"/>
    <p:sldId id="269"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jeev.rp@outlook.com" initials="" lastIdx="1" clrIdx="0">
    <p:extLst>
      <p:ext uri="{19B8F6BF-5375-455C-9EA6-DF929625EA0E}">
        <p15:presenceInfo xmlns:p15="http://schemas.microsoft.com/office/powerpoint/2012/main" userId="9e011e06c88c22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94" autoAdjust="0"/>
    <p:restoredTop sz="94660"/>
  </p:normalViewPr>
  <p:slideViewPr>
    <p:cSldViewPr snapToGrid="0">
      <p:cViewPr varScale="1">
        <p:scale>
          <a:sx n="64" d="100"/>
          <a:sy n="64" d="100"/>
        </p:scale>
        <p:origin x="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3-10T14:49:51.484" idx="1">
    <p:pos x="7680" y="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8BB5-90AE-05B4-B178-448FE9186F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F0C3DD2-FE09-CFD0-60DF-B2F22512C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ED7BDC4-7CB2-7BC6-4981-DFA89E4E3DE5}"/>
              </a:ext>
            </a:extLst>
          </p:cNvPr>
          <p:cNvSpPr>
            <a:spLocks noGrp="1"/>
          </p:cNvSpPr>
          <p:nvPr>
            <p:ph type="dt" sz="half" idx="10"/>
          </p:nvPr>
        </p:nvSpPr>
        <p:spPr/>
        <p:txBody>
          <a:bodyPr/>
          <a:lstStyle/>
          <a:p>
            <a:fld id="{68A149CB-92B9-4745-B90F-0027B38E9B6C}" type="datetimeFigureOut">
              <a:rPr lang="en-IN" smtClean="0"/>
              <a:t>24-03-2024</a:t>
            </a:fld>
            <a:endParaRPr lang="en-IN"/>
          </a:p>
        </p:txBody>
      </p:sp>
      <p:sp>
        <p:nvSpPr>
          <p:cNvPr id="5" name="Footer Placeholder 4">
            <a:extLst>
              <a:ext uri="{FF2B5EF4-FFF2-40B4-BE49-F238E27FC236}">
                <a16:creationId xmlns:a16="http://schemas.microsoft.com/office/drawing/2014/main" id="{B8C95AA3-8165-ADBF-2627-FE685CFC77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59650B-4A27-2D33-10A0-22528426259C}"/>
              </a:ext>
            </a:extLst>
          </p:cNvPr>
          <p:cNvSpPr>
            <a:spLocks noGrp="1"/>
          </p:cNvSpPr>
          <p:nvPr>
            <p:ph type="sldNum" sz="quarter" idx="12"/>
          </p:nvPr>
        </p:nvSpPr>
        <p:spPr/>
        <p:txBody>
          <a:bodyPr/>
          <a:lstStyle/>
          <a:p>
            <a:fld id="{D79A70FA-D27F-4355-94FE-4D24696CCE16}" type="slidenum">
              <a:rPr lang="en-IN" smtClean="0"/>
              <a:t>‹#›</a:t>
            </a:fld>
            <a:endParaRPr lang="en-IN"/>
          </a:p>
        </p:txBody>
      </p:sp>
    </p:spTree>
    <p:extLst>
      <p:ext uri="{BB962C8B-B14F-4D97-AF65-F5344CB8AC3E}">
        <p14:creationId xmlns:p14="http://schemas.microsoft.com/office/powerpoint/2010/main" val="2266394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B27A9-7302-F29F-6903-47AC258E1A9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1C05AC-FEBE-B0B2-ACAE-1360A9DA33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2257B9-C6B7-2A71-7D5B-700DF3297D43}"/>
              </a:ext>
            </a:extLst>
          </p:cNvPr>
          <p:cNvSpPr>
            <a:spLocks noGrp="1"/>
          </p:cNvSpPr>
          <p:nvPr>
            <p:ph type="dt" sz="half" idx="10"/>
          </p:nvPr>
        </p:nvSpPr>
        <p:spPr/>
        <p:txBody>
          <a:bodyPr/>
          <a:lstStyle/>
          <a:p>
            <a:fld id="{68A149CB-92B9-4745-B90F-0027B38E9B6C}" type="datetimeFigureOut">
              <a:rPr lang="en-IN" smtClean="0"/>
              <a:t>24-03-2024</a:t>
            </a:fld>
            <a:endParaRPr lang="en-IN"/>
          </a:p>
        </p:txBody>
      </p:sp>
      <p:sp>
        <p:nvSpPr>
          <p:cNvPr id="5" name="Footer Placeholder 4">
            <a:extLst>
              <a:ext uri="{FF2B5EF4-FFF2-40B4-BE49-F238E27FC236}">
                <a16:creationId xmlns:a16="http://schemas.microsoft.com/office/drawing/2014/main" id="{D453A63C-464A-F479-35C8-87B8EF6DFA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558B73-7889-45C7-9F78-063500D7C819}"/>
              </a:ext>
            </a:extLst>
          </p:cNvPr>
          <p:cNvSpPr>
            <a:spLocks noGrp="1"/>
          </p:cNvSpPr>
          <p:nvPr>
            <p:ph type="sldNum" sz="quarter" idx="12"/>
          </p:nvPr>
        </p:nvSpPr>
        <p:spPr/>
        <p:txBody>
          <a:bodyPr/>
          <a:lstStyle/>
          <a:p>
            <a:fld id="{D79A70FA-D27F-4355-94FE-4D24696CCE16}" type="slidenum">
              <a:rPr lang="en-IN" smtClean="0"/>
              <a:t>‹#›</a:t>
            </a:fld>
            <a:endParaRPr lang="en-IN"/>
          </a:p>
        </p:txBody>
      </p:sp>
    </p:spTree>
    <p:extLst>
      <p:ext uri="{BB962C8B-B14F-4D97-AF65-F5344CB8AC3E}">
        <p14:creationId xmlns:p14="http://schemas.microsoft.com/office/powerpoint/2010/main" val="2722507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AD0764-6F14-A574-3C78-2B17AC40A9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D5C3E4-653A-112A-117B-3C44EB4DDD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86A028-6B45-C693-EFDF-3AD39F2F0417}"/>
              </a:ext>
            </a:extLst>
          </p:cNvPr>
          <p:cNvSpPr>
            <a:spLocks noGrp="1"/>
          </p:cNvSpPr>
          <p:nvPr>
            <p:ph type="dt" sz="half" idx="10"/>
          </p:nvPr>
        </p:nvSpPr>
        <p:spPr/>
        <p:txBody>
          <a:bodyPr/>
          <a:lstStyle/>
          <a:p>
            <a:fld id="{68A149CB-92B9-4745-B90F-0027B38E9B6C}" type="datetimeFigureOut">
              <a:rPr lang="en-IN" smtClean="0"/>
              <a:t>24-03-2024</a:t>
            </a:fld>
            <a:endParaRPr lang="en-IN"/>
          </a:p>
        </p:txBody>
      </p:sp>
      <p:sp>
        <p:nvSpPr>
          <p:cNvPr id="5" name="Footer Placeholder 4">
            <a:extLst>
              <a:ext uri="{FF2B5EF4-FFF2-40B4-BE49-F238E27FC236}">
                <a16:creationId xmlns:a16="http://schemas.microsoft.com/office/drawing/2014/main" id="{83D5501E-1E29-6B37-3BA6-67781AFDEE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BA9C60-AB64-DE0E-C0BE-C2747C300F1A}"/>
              </a:ext>
            </a:extLst>
          </p:cNvPr>
          <p:cNvSpPr>
            <a:spLocks noGrp="1"/>
          </p:cNvSpPr>
          <p:nvPr>
            <p:ph type="sldNum" sz="quarter" idx="12"/>
          </p:nvPr>
        </p:nvSpPr>
        <p:spPr/>
        <p:txBody>
          <a:bodyPr/>
          <a:lstStyle/>
          <a:p>
            <a:fld id="{D79A70FA-D27F-4355-94FE-4D24696CCE16}" type="slidenum">
              <a:rPr lang="en-IN" smtClean="0"/>
              <a:t>‹#›</a:t>
            </a:fld>
            <a:endParaRPr lang="en-IN"/>
          </a:p>
        </p:txBody>
      </p:sp>
    </p:spTree>
    <p:extLst>
      <p:ext uri="{BB962C8B-B14F-4D97-AF65-F5344CB8AC3E}">
        <p14:creationId xmlns:p14="http://schemas.microsoft.com/office/powerpoint/2010/main" val="325928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204F-8852-7384-9EB9-E78EC123D9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7AB680-A555-81CF-4A4C-DBFE08A7CB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048AFD-351A-D390-DE65-6A89CC768DE3}"/>
              </a:ext>
            </a:extLst>
          </p:cNvPr>
          <p:cNvSpPr>
            <a:spLocks noGrp="1"/>
          </p:cNvSpPr>
          <p:nvPr>
            <p:ph type="dt" sz="half" idx="10"/>
          </p:nvPr>
        </p:nvSpPr>
        <p:spPr/>
        <p:txBody>
          <a:bodyPr/>
          <a:lstStyle/>
          <a:p>
            <a:fld id="{68A149CB-92B9-4745-B90F-0027B38E9B6C}" type="datetimeFigureOut">
              <a:rPr lang="en-IN" smtClean="0"/>
              <a:t>24-03-2024</a:t>
            </a:fld>
            <a:endParaRPr lang="en-IN"/>
          </a:p>
        </p:txBody>
      </p:sp>
      <p:sp>
        <p:nvSpPr>
          <p:cNvPr id="5" name="Footer Placeholder 4">
            <a:extLst>
              <a:ext uri="{FF2B5EF4-FFF2-40B4-BE49-F238E27FC236}">
                <a16:creationId xmlns:a16="http://schemas.microsoft.com/office/drawing/2014/main" id="{AC849878-DFCF-B6E6-B3E3-A33101FABE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EFB7DB-858B-DF5A-617C-E9F7F01A27E9}"/>
              </a:ext>
            </a:extLst>
          </p:cNvPr>
          <p:cNvSpPr>
            <a:spLocks noGrp="1"/>
          </p:cNvSpPr>
          <p:nvPr>
            <p:ph type="sldNum" sz="quarter" idx="12"/>
          </p:nvPr>
        </p:nvSpPr>
        <p:spPr/>
        <p:txBody>
          <a:bodyPr/>
          <a:lstStyle/>
          <a:p>
            <a:fld id="{D79A70FA-D27F-4355-94FE-4D24696CCE16}" type="slidenum">
              <a:rPr lang="en-IN" smtClean="0"/>
              <a:t>‹#›</a:t>
            </a:fld>
            <a:endParaRPr lang="en-IN"/>
          </a:p>
        </p:txBody>
      </p:sp>
    </p:spTree>
    <p:extLst>
      <p:ext uri="{BB962C8B-B14F-4D97-AF65-F5344CB8AC3E}">
        <p14:creationId xmlns:p14="http://schemas.microsoft.com/office/powerpoint/2010/main" val="2563370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B134-27EE-3534-6DB2-BF80EF4B65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36CD02-D124-C1A2-3848-8DE8416434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8A92BC-9749-3BE6-BEC1-F8CC901599D2}"/>
              </a:ext>
            </a:extLst>
          </p:cNvPr>
          <p:cNvSpPr>
            <a:spLocks noGrp="1"/>
          </p:cNvSpPr>
          <p:nvPr>
            <p:ph type="dt" sz="half" idx="10"/>
          </p:nvPr>
        </p:nvSpPr>
        <p:spPr/>
        <p:txBody>
          <a:bodyPr/>
          <a:lstStyle/>
          <a:p>
            <a:fld id="{68A149CB-92B9-4745-B90F-0027B38E9B6C}" type="datetimeFigureOut">
              <a:rPr lang="en-IN" smtClean="0"/>
              <a:t>24-03-2024</a:t>
            </a:fld>
            <a:endParaRPr lang="en-IN"/>
          </a:p>
        </p:txBody>
      </p:sp>
      <p:sp>
        <p:nvSpPr>
          <p:cNvPr id="5" name="Footer Placeholder 4">
            <a:extLst>
              <a:ext uri="{FF2B5EF4-FFF2-40B4-BE49-F238E27FC236}">
                <a16:creationId xmlns:a16="http://schemas.microsoft.com/office/drawing/2014/main" id="{17F70EE2-7748-AE36-3643-A47E6D5E8A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A1119E-EA9E-C6EF-68F7-4AAAC91FEE77}"/>
              </a:ext>
            </a:extLst>
          </p:cNvPr>
          <p:cNvSpPr>
            <a:spLocks noGrp="1"/>
          </p:cNvSpPr>
          <p:nvPr>
            <p:ph type="sldNum" sz="quarter" idx="12"/>
          </p:nvPr>
        </p:nvSpPr>
        <p:spPr/>
        <p:txBody>
          <a:bodyPr/>
          <a:lstStyle/>
          <a:p>
            <a:fld id="{D79A70FA-D27F-4355-94FE-4D24696CCE16}" type="slidenum">
              <a:rPr lang="en-IN" smtClean="0"/>
              <a:t>‹#›</a:t>
            </a:fld>
            <a:endParaRPr lang="en-IN"/>
          </a:p>
        </p:txBody>
      </p:sp>
    </p:spTree>
    <p:extLst>
      <p:ext uri="{BB962C8B-B14F-4D97-AF65-F5344CB8AC3E}">
        <p14:creationId xmlns:p14="http://schemas.microsoft.com/office/powerpoint/2010/main" val="3176702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C8487-2AD7-A230-2613-02AFF53C60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882402-935D-E5FD-4BDC-9602D5C425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C23D11-031F-CDDF-0976-8D8F694D3E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29FC9E1-2301-6E20-1EBD-594BF66DCEA5}"/>
              </a:ext>
            </a:extLst>
          </p:cNvPr>
          <p:cNvSpPr>
            <a:spLocks noGrp="1"/>
          </p:cNvSpPr>
          <p:nvPr>
            <p:ph type="dt" sz="half" idx="10"/>
          </p:nvPr>
        </p:nvSpPr>
        <p:spPr/>
        <p:txBody>
          <a:bodyPr/>
          <a:lstStyle/>
          <a:p>
            <a:fld id="{68A149CB-92B9-4745-B90F-0027B38E9B6C}" type="datetimeFigureOut">
              <a:rPr lang="en-IN" smtClean="0"/>
              <a:t>24-03-2024</a:t>
            </a:fld>
            <a:endParaRPr lang="en-IN"/>
          </a:p>
        </p:txBody>
      </p:sp>
      <p:sp>
        <p:nvSpPr>
          <p:cNvPr id="6" name="Footer Placeholder 5">
            <a:extLst>
              <a:ext uri="{FF2B5EF4-FFF2-40B4-BE49-F238E27FC236}">
                <a16:creationId xmlns:a16="http://schemas.microsoft.com/office/drawing/2014/main" id="{6961F56E-09C9-4B1D-5058-B87204AC06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161E14-DDCD-654C-5DAE-91BAB30E65BC}"/>
              </a:ext>
            </a:extLst>
          </p:cNvPr>
          <p:cNvSpPr>
            <a:spLocks noGrp="1"/>
          </p:cNvSpPr>
          <p:nvPr>
            <p:ph type="sldNum" sz="quarter" idx="12"/>
          </p:nvPr>
        </p:nvSpPr>
        <p:spPr/>
        <p:txBody>
          <a:bodyPr/>
          <a:lstStyle/>
          <a:p>
            <a:fld id="{D79A70FA-D27F-4355-94FE-4D24696CCE16}" type="slidenum">
              <a:rPr lang="en-IN" smtClean="0"/>
              <a:t>‹#›</a:t>
            </a:fld>
            <a:endParaRPr lang="en-IN"/>
          </a:p>
        </p:txBody>
      </p:sp>
    </p:spTree>
    <p:extLst>
      <p:ext uri="{BB962C8B-B14F-4D97-AF65-F5344CB8AC3E}">
        <p14:creationId xmlns:p14="http://schemas.microsoft.com/office/powerpoint/2010/main" val="3866793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77279-6BD2-E42A-9938-56AA96B758A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7D53C36-ECD1-31BF-DD61-464AC4091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3B4DC5-D02A-0890-A398-9BDB790775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DA4265-9630-E7FD-6960-F7C9660CBE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CA3574-DCC9-BB72-3FDC-87A8A6D0D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AD673F-07A3-C8C3-8259-E934FA5AFFBF}"/>
              </a:ext>
            </a:extLst>
          </p:cNvPr>
          <p:cNvSpPr>
            <a:spLocks noGrp="1"/>
          </p:cNvSpPr>
          <p:nvPr>
            <p:ph type="dt" sz="half" idx="10"/>
          </p:nvPr>
        </p:nvSpPr>
        <p:spPr/>
        <p:txBody>
          <a:bodyPr/>
          <a:lstStyle/>
          <a:p>
            <a:fld id="{68A149CB-92B9-4745-B90F-0027B38E9B6C}" type="datetimeFigureOut">
              <a:rPr lang="en-IN" smtClean="0"/>
              <a:t>24-03-2024</a:t>
            </a:fld>
            <a:endParaRPr lang="en-IN"/>
          </a:p>
        </p:txBody>
      </p:sp>
      <p:sp>
        <p:nvSpPr>
          <p:cNvPr id="8" name="Footer Placeholder 7">
            <a:extLst>
              <a:ext uri="{FF2B5EF4-FFF2-40B4-BE49-F238E27FC236}">
                <a16:creationId xmlns:a16="http://schemas.microsoft.com/office/drawing/2014/main" id="{D0C0187B-1D6B-79FF-79EB-13593BF60C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8AA15BE-B24F-FFD9-6493-74A3E1A59497}"/>
              </a:ext>
            </a:extLst>
          </p:cNvPr>
          <p:cNvSpPr>
            <a:spLocks noGrp="1"/>
          </p:cNvSpPr>
          <p:nvPr>
            <p:ph type="sldNum" sz="quarter" idx="12"/>
          </p:nvPr>
        </p:nvSpPr>
        <p:spPr/>
        <p:txBody>
          <a:bodyPr/>
          <a:lstStyle/>
          <a:p>
            <a:fld id="{D79A70FA-D27F-4355-94FE-4D24696CCE16}" type="slidenum">
              <a:rPr lang="en-IN" smtClean="0"/>
              <a:t>‹#›</a:t>
            </a:fld>
            <a:endParaRPr lang="en-IN"/>
          </a:p>
        </p:txBody>
      </p:sp>
    </p:spTree>
    <p:extLst>
      <p:ext uri="{BB962C8B-B14F-4D97-AF65-F5344CB8AC3E}">
        <p14:creationId xmlns:p14="http://schemas.microsoft.com/office/powerpoint/2010/main" val="4220479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1F1D-2470-9E82-4B4E-760E59E7949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DD4AF7-85E9-9C3B-F767-EAB861A774F5}"/>
              </a:ext>
            </a:extLst>
          </p:cNvPr>
          <p:cNvSpPr>
            <a:spLocks noGrp="1"/>
          </p:cNvSpPr>
          <p:nvPr>
            <p:ph type="dt" sz="half" idx="10"/>
          </p:nvPr>
        </p:nvSpPr>
        <p:spPr/>
        <p:txBody>
          <a:bodyPr/>
          <a:lstStyle/>
          <a:p>
            <a:fld id="{68A149CB-92B9-4745-B90F-0027B38E9B6C}" type="datetimeFigureOut">
              <a:rPr lang="en-IN" smtClean="0"/>
              <a:t>24-03-2024</a:t>
            </a:fld>
            <a:endParaRPr lang="en-IN"/>
          </a:p>
        </p:txBody>
      </p:sp>
      <p:sp>
        <p:nvSpPr>
          <p:cNvPr id="4" name="Footer Placeholder 3">
            <a:extLst>
              <a:ext uri="{FF2B5EF4-FFF2-40B4-BE49-F238E27FC236}">
                <a16:creationId xmlns:a16="http://schemas.microsoft.com/office/drawing/2014/main" id="{D1FD08BD-50CC-B816-36C8-3B356F11A4B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19E8680-7EAB-B879-D653-8444ACD47D56}"/>
              </a:ext>
            </a:extLst>
          </p:cNvPr>
          <p:cNvSpPr>
            <a:spLocks noGrp="1"/>
          </p:cNvSpPr>
          <p:nvPr>
            <p:ph type="sldNum" sz="quarter" idx="12"/>
          </p:nvPr>
        </p:nvSpPr>
        <p:spPr/>
        <p:txBody>
          <a:bodyPr/>
          <a:lstStyle/>
          <a:p>
            <a:fld id="{D79A70FA-D27F-4355-94FE-4D24696CCE16}" type="slidenum">
              <a:rPr lang="en-IN" smtClean="0"/>
              <a:t>‹#›</a:t>
            </a:fld>
            <a:endParaRPr lang="en-IN"/>
          </a:p>
        </p:txBody>
      </p:sp>
    </p:spTree>
    <p:extLst>
      <p:ext uri="{BB962C8B-B14F-4D97-AF65-F5344CB8AC3E}">
        <p14:creationId xmlns:p14="http://schemas.microsoft.com/office/powerpoint/2010/main" val="3853742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3E7079-58D9-ACCF-E769-2C6A9CF092C1}"/>
              </a:ext>
            </a:extLst>
          </p:cNvPr>
          <p:cNvSpPr>
            <a:spLocks noGrp="1"/>
          </p:cNvSpPr>
          <p:nvPr>
            <p:ph type="dt" sz="half" idx="10"/>
          </p:nvPr>
        </p:nvSpPr>
        <p:spPr/>
        <p:txBody>
          <a:bodyPr/>
          <a:lstStyle/>
          <a:p>
            <a:fld id="{68A149CB-92B9-4745-B90F-0027B38E9B6C}" type="datetimeFigureOut">
              <a:rPr lang="en-IN" smtClean="0"/>
              <a:t>24-03-2024</a:t>
            </a:fld>
            <a:endParaRPr lang="en-IN"/>
          </a:p>
        </p:txBody>
      </p:sp>
      <p:sp>
        <p:nvSpPr>
          <p:cNvPr id="3" name="Footer Placeholder 2">
            <a:extLst>
              <a:ext uri="{FF2B5EF4-FFF2-40B4-BE49-F238E27FC236}">
                <a16:creationId xmlns:a16="http://schemas.microsoft.com/office/drawing/2014/main" id="{2C706E12-BDB2-5B1B-CEB4-5EE04568EE2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EC7085D-CD91-A0C8-798F-12D8DD54750B}"/>
              </a:ext>
            </a:extLst>
          </p:cNvPr>
          <p:cNvSpPr>
            <a:spLocks noGrp="1"/>
          </p:cNvSpPr>
          <p:nvPr>
            <p:ph type="sldNum" sz="quarter" idx="12"/>
          </p:nvPr>
        </p:nvSpPr>
        <p:spPr/>
        <p:txBody>
          <a:bodyPr/>
          <a:lstStyle/>
          <a:p>
            <a:fld id="{D79A70FA-D27F-4355-94FE-4D24696CCE16}" type="slidenum">
              <a:rPr lang="en-IN" smtClean="0"/>
              <a:t>‹#›</a:t>
            </a:fld>
            <a:endParaRPr lang="en-IN"/>
          </a:p>
        </p:txBody>
      </p:sp>
    </p:spTree>
    <p:extLst>
      <p:ext uri="{BB962C8B-B14F-4D97-AF65-F5344CB8AC3E}">
        <p14:creationId xmlns:p14="http://schemas.microsoft.com/office/powerpoint/2010/main" val="254053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C637-BA3A-2236-91A2-27BA759DEB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3AAF0CC-17C2-A979-5293-EC83F090BD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ED5EC1-4722-030B-6887-527C0BBD21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41E373-1898-BB49-0E94-A07C7FDD339C}"/>
              </a:ext>
            </a:extLst>
          </p:cNvPr>
          <p:cNvSpPr>
            <a:spLocks noGrp="1"/>
          </p:cNvSpPr>
          <p:nvPr>
            <p:ph type="dt" sz="half" idx="10"/>
          </p:nvPr>
        </p:nvSpPr>
        <p:spPr/>
        <p:txBody>
          <a:bodyPr/>
          <a:lstStyle/>
          <a:p>
            <a:fld id="{68A149CB-92B9-4745-B90F-0027B38E9B6C}" type="datetimeFigureOut">
              <a:rPr lang="en-IN" smtClean="0"/>
              <a:t>24-03-2024</a:t>
            </a:fld>
            <a:endParaRPr lang="en-IN"/>
          </a:p>
        </p:txBody>
      </p:sp>
      <p:sp>
        <p:nvSpPr>
          <p:cNvPr id="6" name="Footer Placeholder 5">
            <a:extLst>
              <a:ext uri="{FF2B5EF4-FFF2-40B4-BE49-F238E27FC236}">
                <a16:creationId xmlns:a16="http://schemas.microsoft.com/office/drawing/2014/main" id="{DF5DF593-83C4-6DCF-7B3D-68EA5E84E1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279E7D-B5AB-4741-EFDD-0A0F0D301271}"/>
              </a:ext>
            </a:extLst>
          </p:cNvPr>
          <p:cNvSpPr>
            <a:spLocks noGrp="1"/>
          </p:cNvSpPr>
          <p:nvPr>
            <p:ph type="sldNum" sz="quarter" idx="12"/>
          </p:nvPr>
        </p:nvSpPr>
        <p:spPr/>
        <p:txBody>
          <a:bodyPr/>
          <a:lstStyle/>
          <a:p>
            <a:fld id="{D79A70FA-D27F-4355-94FE-4D24696CCE16}" type="slidenum">
              <a:rPr lang="en-IN" smtClean="0"/>
              <a:t>‹#›</a:t>
            </a:fld>
            <a:endParaRPr lang="en-IN"/>
          </a:p>
        </p:txBody>
      </p:sp>
    </p:spTree>
    <p:extLst>
      <p:ext uri="{BB962C8B-B14F-4D97-AF65-F5344CB8AC3E}">
        <p14:creationId xmlns:p14="http://schemas.microsoft.com/office/powerpoint/2010/main" val="1021754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8BF9-5EE8-25AF-FA01-A45D5490F4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15830B4-18D1-9C34-F88F-09F5120AA2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7A2214-10D2-5AE0-F41E-FC335C46AA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159CC2-0C55-7283-BF8E-FF792312AEB2}"/>
              </a:ext>
            </a:extLst>
          </p:cNvPr>
          <p:cNvSpPr>
            <a:spLocks noGrp="1"/>
          </p:cNvSpPr>
          <p:nvPr>
            <p:ph type="dt" sz="half" idx="10"/>
          </p:nvPr>
        </p:nvSpPr>
        <p:spPr/>
        <p:txBody>
          <a:bodyPr/>
          <a:lstStyle/>
          <a:p>
            <a:fld id="{68A149CB-92B9-4745-B90F-0027B38E9B6C}" type="datetimeFigureOut">
              <a:rPr lang="en-IN" smtClean="0"/>
              <a:t>24-03-2024</a:t>
            </a:fld>
            <a:endParaRPr lang="en-IN"/>
          </a:p>
        </p:txBody>
      </p:sp>
      <p:sp>
        <p:nvSpPr>
          <p:cNvPr id="6" name="Footer Placeholder 5">
            <a:extLst>
              <a:ext uri="{FF2B5EF4-FFF2-40B4-BE49-F238E27FC236}">
                <a16:creationId xmlns:a16="http://schemas.microsoft.com/office/drawing/2014/main" id="{6A095936-EEA1-5462-BAE1-90879A78A5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CD4223-7D76-4DAE-DBDE-8572ABF95FD1}"/>
              </a:ext>
            </a:extLst>
          </p:cNvPr>
          <p:cNvSpPr>
            <a:spLocks noGrp="1"/>
          </p:cNvSpPr>
          <p:nvPr>
            <p:ph type="sldNum" sz="quarter" idx="12"/>
          </p:nvPr>
        </p:nvSpPr>
        <p:spPr/>
        <p:txBody>
          <a:bodyPr/>
          <a:lstStyle/>
          <a:p>
            <a:fld id="{D79A70FA-D27F-4355-94FE-4D24696CCE16}" type="slidenum">
              <a:rPr lang="en-IN" smtClean="0"/>
              <a:t>‹#›</a:t>
            </a:fld>
            <a:endParaRPr lang="en-IN"/>
          </a:p>
        </p:txBody>
      </p:sp>
    </p:spTree>
    <p:extLst>
      <p:ext uri="{BB962C8B-B14F-4D97-AF65-F5344CB8AC3E}">
        <p14:creationId xmlns:p14="http://schemas.microsoft.com/office/powerpoint/2010/main" val="4055116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76AF25-3F77-9845-6D13-8569EFD207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E525185-08B0-CD99-CE40-6AFBE973BB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02AFF2-2F38-AD0B-F379-F22AFE7AF4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149CB-92B9-4745-B90F-0027B38E9B6C}" type="datetimeFigureOut">
              <a:rPr lang="en-IN" smtClean="0"/>
              <a:t>24-03-2024</a:t>
            </a:fld>
            <a:endParaRPr lang="en-IN"/>
          </a:p>
        </p:txBody>
      </p:sp>
      <p:sp>
        <p:nvSpPr>
          <p:cNvPr id="5" name="Footer Placeholder 4">
            <a:extLst>
              <a:ext uri="{FF2B5EF4-FFF2-40B4-BE49-F238E27FC236}">
                <a16:creationId xmlns:a16="http://schemas.microsoft.com/office/drawing/2014/main" id="{820BD661-5BFE-E335-7E76-FC6A794353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413F09-183A-89AC-23C8-D14ECE774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A70FA-D27F-4355-94FE-4D24696CCE16}" type="slidenum">
              <a:rPr lang="en-IN" smtClean="0"/>
              <a:t>‹#›</a:t>
            </a:fld>
            <a:endParaRPr lang="en-IN"/>
          </a:p>
        </p:txBody>
      </p:sp>
    </p:spTree>
    <p:extLst>
      <p:ext uri="{BB962C8B-B14F-4D97-AF65-F5344CB8AC3E}">
        <p14:creationId xmlns:p14="http://schemas.microsoft.com/office/powerpoint/2010/main" val="3994583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github.com/ranjeevpandey"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hyperlink" Target="https://www.linkedin.com/in/ranjeevpandey/"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comments" Target="../comments/comment1.xml"/><Relationship Id="rId5" Type="http://schemas.openxmlformats.org/officeDocument/2006/relationships/image" Target="../media/image3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EA7F07-A876-51BA-1C25-604938700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0323" y="5065776"/>
            <a:ext cx="1951677" cy="1792224"/>
          </a:xfrm>
          <a:prstGeom prst="rect">
            <a:avLst/>
          </a:prstGeom>
        </p:spPr>
      </p:pic>
      <p:pic>
        <p:nvPicPr>
          <p:cNvPr id="4" name="Picture 3">
            <a:extLst>
              <a:ext uri="{FF2B5EF4-FFF2-40B4-BE49-F238E27FC236}">
                <a16:creationId xmlns:a16="http://schemas.microsoft.com/office/drawing/2014/main" id="{4B826E0D-D7C2-A77A-D4E8-883970768C2E}"/>
              </a:ext>
            </a:extLst>
          </p:cNvPr>
          <p:cNvPicPr>
            <a:picLocks noChangeAspect="1"/>
          </p:cNvPicPr>
          <p:nvPr/>
        </p:nvPicPr>
        <p:blipFill rotWithShape="1">
          <a:blip r:embed="rId4">
            <a:extLst>
              <a:ext uri="{28A0092B-C50C-407E-A947-70E740481C1C}">
                <a14:useLocalDpi xmlns:a14="http://schemas.microsoft.com/office/drawing/2010/main" val="0"/>
              </a:ext>
            </a:extLst>
          </a:blip>
          <a:srcRect t="11704" b="7703"/>
          <a:stretch/>
        </p:blipFill>
        <p:spPr>
          <a:xfrm>
            <a:off x="0" y="-36576"/>
            <a:ext cx="12192000" cy="6894576"/>
          </a:xfrm>
          <a:prstGeom prst="rect">
            <a:avLst/>
          </a:prstGeom>
        </p:spPr>
      </p:pic>
      <p:sp>
        <p:nvSpPr>
          <p:cNvPr id="5" name="Rectangle 4">
            <a:extLst>
              <a:ext uri="{FF2B5EF4-FFF2-40B4-BE49-F238E27FC236}">
                <a16:creationId xmlns:a16="http://schemas.microsoft.com/office/drawing/2014/main" id="{AF58D40D-BC62-4E5A-5CE4-3956663B54F7}"/>
              </a:ext>
            </a:extLst>
          </p:cNvPr>
          <p:cNvSpPr/>
          <p:nvPr/>
        </p:nvSpPr>
        <p:spPr>
          <a:xfrm>
            <a:off x="0" y="6075680"/>
            <a:ext cx="4287520" cy="7823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600" b="1" dirty="0">
                <a:solidFill>
                  <a:schemeClr val="bg1"/>
                </a:solidFill>
              </a:rPr>
              <a:t>By: Ranjeev Pandey</a:t>
            </a:r>
          </a:p>
        </p:txBody>
      </p:sp>
      <p:pic>
        <p:nvPicPr>
          <p:cNvPr id="7" name="Picture 6">
            <a:hlinkClick r:id="rId5"/>
            <a:extLst>
              <a:ext uri="{FF2B5EF4-FFF2-40B4-BE49-F238E27FC236}">
                <a16:creationId xmlns:a16="http://schemas.microsoft.com/office/drawing/2014/main" id="{85EBDD85-5118-0D68-33E6-EC9E5894DA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0162" y="6156678"/>
            <a:ext cx="856800" cy="620323"/>
          </a:xfrm>
          <a:prstGeom prst="rect">
            <a:avLst/>
          </a:prstGeom>
        </p:spPr>
      </p:pic>
      <p:pic>
        <p:nvPicPr>
          <p:cNvPr id="11" name="Picture 10">
            <a:hlinkClick r:id="rId7"/>
            <a:extLst>
              <a:ext uri="{FF2B5EF4-FFF2-40B4-BE49-F238E27FC236}">
                <a16:creationId xmlns:a16="http://schemas.microsoft.com/office/drawing/2014/main" id="{58DC265D-D7FA-0A45-83E2-858B5D427F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27361" y="6156677"/>
            <a:ext cx="777600" cy="620323"/>
          </a:xfrm>
          <a:prstGeom prst="rect">
            <a:avLst/>
          </a:prstGeom>
        </p:spPr>
      </p:pic>
    </p:spTree>
    <p:extLst>
      <p:ext uri="{BB962C8B-B14F-4D97-AF65-F5344CB8AC3E}">
        <p14:creationId xmlns:p14="http://schemas.microsoft.com/office/powerpoint/2010/main" val="2356539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0B9282-88FD-7C62-8FEC-1F78FECE9E8C}"/>
              </a:ext>
            </a:extLst>
          </p:cNvPr>
          <p:cNvPicPr>
            <a:picLocks noChangeAspect="1"/>
          </p:cNvPicPr>
          <p:nvPr/>
        </p:nvPicPr>
        <p:blipFill rotWithShape="1">
          <a:blip r:embed="rId3">
            <a:extLst>
              <a:ext uri="{28A0092B-C50C-407E-A947-70E740481C1C}">
                <a14:useLocalDpi xmlns:a14="http://schemas.microsoft.com/office/drawing/2010/main" val="0"/>
              </a:ext>
            </a:extLst>
          </a:blip>
          <a:srcRect l="3250" t="32889" r="43833" b="10074"/>
          <a:stretch/>
        </p:blipFill>
        <p:spPr>
          <a:xfrm>
            <a:off x="1412240" y="254000"/>
            <a:ext cx="8686800" cy="4328160"/>
          </a:xfrm>
          <a:prstGeom prst="rect">
            <a:avLst/>
          </a:prstGeom>
        </p:spPr>
      </p:pic>
      <p:pic>
        <p:nvPicPr>
          <p:cNvPr id="4" name="Picture 3">
            <a:extLst>
              <a:ext uri="{FF2B5EF4-FFF2-40B4-BE49-F238E27FC236}">
                <a16:creationId xmlns:a16="http://schemas.microsoft.com/office/drawing/2014/main" id="{A077513C-50F7-3954-B428-E312BDD7B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0323" y="4984496"/>
            <a:ext cx="1951677" cy="1792224"/>
          </a:xfrm>
          <a:prstGeom prst="rect">
            <a:avLst/>
          </a:prstGeom>
        </p:spPr>
      </p:pic>
      <p:sp>
        <p:nvSpPr>
          <p:cNvPr id="5" name="Rectangle 4">
            <a:extLst>
              <a:ext uri="{FF2B5EF4-FFF2-40B4-BE49-F238E27FC236}">
                <a16:creationId xmlns:a16="http://schemas.microsoft.com/office/drawing/2014/main" id="{25BBB298-9077-3D14-0E65-9BCBACC71EF4}"/>
              </a:ext>
            </a:extLst>
          </p:cNvPr>
          <p:cNvSpPr/>
          <p:nvPr/>
        </p:nvSpPr>
        <p:spPr>
          <a:xfrm>
            <a:off x="995680" y="4886960"/>
            <a:ext cx="9244643" cy="125984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r>
              <a:rPr lang="en-IN" dirty="0"/>
              <a:t>From the above, we can see that most  of the products are in the segment of Notebook, </a:t>
            </a:r>
            <a:r>
              <a:rPr lang="en-IN" dirty="0" err="1"/>
              <a:t>Accessories,Peripherals</a:t>
            </a:r>
            <a:r>
              <a:rPr lang="en-IN" dirty="0"/>
              <a:t> and the least  products are in the segment of </a:t>
            </a:r>
            <a:r>
              <a:rPr lang="en-IN" dirty="0" err="1"/>
              <a:t>Desktop,Storage</a:t>
            </a:r>
            <a:r>
              <a:rPr lang="en-IN" dirty="0"/>
              <a:t>, Networking</a:t>
            </a:r>
          </a:p>
        </p:txBody>
      </p:sp>
    </p:spTree>
    <p:extLst>
      <p:ext uri="{BB962C8B-B14F-4D97-AF65-F5344CB8AC3E}">
        <p14:creationId xmlns:p14="http://schemas.microsoft.com/office/powerpoint/2010/main" val="304188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336492-13C9-91FC-8290-AACCDD93D764}"/>
              </a:ext>
            </a:extLst>
          </p:cNvPr>
          <p:cNvSpPr/>
          <p:nvPr/>
        </p:nvSpPr>
        <p:spPr>
          <a:xfrm>
            <a:off x="0" y="0"/>
            <a:ext cx="12192000" cy="179222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000" dirty="0"/>
              <a:t>Follow-up: Which segment had the most increase in unique products in 2021 vs 2020? The final output contains these fields, </a:t>
            </a:r>
          </a:p>
          <a:p>
            <a:pPr marL="342900" indent="-342900">
              <a:buFont typeface="Wingdings" panose="05000000000000000000" pitchFamily="2" charset="2"/>
              <a:buChar char="§"/>
            </a:pPr>
            <a:r>
              <a:rPr lang="en-US" sz="2000" dirty="0"/>
              <a:t>segment </a:t>
            </a:r>
          </a:p>
          <a:p>
            <a:pPr marL="342900" indent="-342900">
              <a:buFont typeface="Wingdings" panose="05000000000000000000" pitchFamily="2" charset="2"/>
              <a:buChar char="§"/>
            </a:pPr>
            <a:r>
              <a:rPr lang="en-US" sz="2000" dirty="0"/>
              <a:t>product_count_2020</a:t>
            </a:r>
          </a:p>
          <a:p>
            <a:pPr marL="342900" indent="-342900">
              <a:buFont typeface="Wingdings" panose="05000000000000000000" pitchFamily="2" charset="2"/>
              <a:buChar char="§"/>
            </a:pPr>
            <a:r>
              <a:rPr lang="en-US" sz="2000" dirty="0"/>
              <a:t> product_count_2021 </a:t>
            </a:r>
          </a:p>
          <a:p>
            <a:pPr marL="342900" indent="-342900">
              <a:buFont typeface="Wingdings" panose="05000000000000000000" pitchFamily="2" charset="2"/>
              <a:buChar char="§"/>
            </a:pPr>
            <a:r>
              <a:rPr lang="en-US" sz="2000" dirty="0"/>
              <a:t>difference</a:t>
            </a:r>
            <a:endParaRPr lang="en-IN" sz="2000" dirty="0"/>
          </a:p>
        </p:txBody>
      </p:sp>
      <p:pic>
        <p:nvPicPr>
          <p:cNvPr id="3" name="Picture 2">
            <a:extLst>
              <a:ext uri="{FF2B5EF4-FFF2-40B4-BE49-F238E27FC236}">
                <a16:creationId xmlns:a16="http://schemas.microsoft.com/office/drawing/2014/main" id="{7A7FD1F2-CC2A-07E5-44D4-23CD49B4D979}"/>
              </a:ext>
            </a:extLst>
          </p:cNvPr>
          <p:cNvPicPr>
            <a:picLocks noChangeAspect="1"/>
          </p:cNvPicPr>
          <p:nvPr/>
        </p:nvPicPr>
        <p:blipFill>
          <a:blip r:embed="rId3"/>
          <a:stretch>
            <a:fillRect/>
          </a:stretch>
        </p:blipFill>
        <p:spPr>
          <a:xfrm>
            <a:off x="84975" y="2295739"/>
            <a:ext cx="4036290" cy="1372441"/>
          </a:xfrm>
          <a:prstGeom prst="roundRect">
            <a:avLst>
              <a:gd name="adj" fmla="val 16667"/>
            </a:avLst>
          </a:prstGeom>
          <a:solidFill>
            <a:schemeClr val="bg1">
              <a:lumMod val="95000"/>
              <a:lumOff val="5000"/>
            </a:schemeClr>
          </a:solidFill>
          <a:ln>
            <a:noFill/>
          </a:ln>
          <a:effectLst>
            <a:innerShdw blurRad="63500" dist="50800" dir="18900000">
              <a:prstClr val="black"/>
            </a:innerShdw>
            <a:reflection blurRad="6350" stA="51000" endPos="38500" dist="50800" dir="5400000" sy="-100000" algn="bl" rotWithShape="0"/>
            <a:softEdge rad="0"/>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70E01C2C-9E10-54C7-B26D-9105535CC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9840" y="5201920"/>
            <a:ext cx="1951677" cy="1584960"/>
          </a:xfrm>
          <a:prstGeom prst="rect">
            <a:avLst/>
          </a:prstGeom>
        </p:spPr>
      </p:pic>
      <p:pic>
        <p:nvPicPr>
          <p:cNvPr id="7" name="Picture 6">
            <a:extLst>
              <a:ext uri="{FF2B5EF4-FFF2-40B4-BE49-F238E27FC236}">
                <a16:creationId xmlns:a16="http://schemas.microsoft.com/office/drawing/2014/main" id="{B55714F4-DBAB-9667-656B-267BB61F5193}"/>
              </a:ext>
            </a:extLst>
          </p:cNvPr>
          <p:cNvPicPr>
            <a:picLocks noChangeAspect="1"/>
          </p:cNvPicPr>
          <p:nvPr/>
        </p:nvPicPr>
        <p:blipFill rotWithShape="1">
          <a:blip r:embed="rId5">
            <a:extLst>
              <a:ext uri="{28A0092B-C50C-407E-A947-70E740481C1C}">
                <a14:useLocalDpi xmlns:a14="http://schemas.microsoft.com/office/drawing/2010/main" val="0"/>
              </a:ext>
            </a:extLst>
          </a:blip>
          <a:srcRect l="5250" t="18102" r="5084" b="10433"/>
          <a:stretch/>
        </p:blipFill>
        <p:spPr>
          <a:xfrm>
            <a:off x="4545117" y="1139952"/>
            <a:ext cx="7556400" cy="3075932"/>
          </a:xfrm>
          <a:prstGeom prst="rect">
            <a:avLst/>
          </a:prstGeom>
        </p:spPr>
      </p:pic>
    </p:spTree>
    <p:extLst>
      <p:ext uri="{BB962C8B-B14F-4D97-AF65-F5344CB8AC3E}">
        <p14:creationId xmlns:p14="http://schemas.microsoft.com/office/powerpoint/2010/main" val="3920982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EEDC8A-413A-AD4D-E081-C520D0281FCE}"/>
              </a:ext>
            </a:extLst>
          </p:cNvPr>
          <p:cNvPicPr>
            <a:picLocks noChangeAspect="1"/>
          </p:cNvPicPr>
          <p:nvPr/>
        </p:nvPicPr>
        <p:blipFill rotWithShape="1">
          <a:blip r:embed="rId3">
            <a:extLst>
              <a:ext uri="{28A0092B-C50C-407E-A947-70E740481C1C}">
                <a14:useLocalDpi xmlns:a14="http://schemas.microsoft.com/office/drawing/2010/main" val="0"/>
              </a:ext>
            </a:extLst>
          </a:blip>
          <a:srcRect l="3000" t="24296" r="44167" b="9778"/>
          <a:stretch/>
        </p:blipFill>
        <p:spPr>
          <a:xfrm>
            <a:off x="2692400" y="0"/>
            <a:ext cx="6441440" cy="4521200"/>
          </a:xfrm>
          <a:prstGeom prst="rect">
            <a:avLst/>
          </a:prstGeom>
        </p:spPr>
      </p:pic>
      <p:sp>
        <p:nvSpPr>
          <p:cNvPr id="5" name="TextBox 4">
            <a:extLst>
              <a:ext uri="{FF2B5EF4-FFF2-40B4-BE49-F238E27FC236}">
                <a16:creationId xmlns:a16="http://schemas.microsoft.com/office/drawing/2014/main" id="{556B424D-3B31-5299-DA0C-B3146565C74D}"/>
              </a:ext>
            </a:extLst>
          </p:cNvPr>
          <p:cNvSpPr txBox="1"/>
          <p:nvPr/>
        </p:nvSpPr>
        <p:spPr>
          <a:xfrm>
            <a:off x="2763520" y="4521200"/>
            <a:ext cx="6096000" cy="1569660"/>
          </a:xfrm>
          <a:prstGeom prst="rect">
            <a:avLst/>
          </a:prstGeom>
          <a:noFill/>
        </p:spPr>
        <p:txBody>
          <a:bodyPr wrap="square">
            <a:spAutoFit/>
          </a:bodyPr>
          <a:lstStyle/>
          <a:p>
            <a:pPr marL="285750" indent="-285750">
              <a:buFont typeface="Wingdings" panose="05000000000000000000" pitchFamily="2" charset="2"/>
              <a:buChar char="q"/>
            </a:pPr>
            <a:r>
              <a:rPr lang="en-IN" sz="1600" dirty="0"/>
              <a:t>With the 34 new products, the Accessories segment  tops the list</a:t>
            </a:r>
          </a:p>
          <a:p>
            <a:pPr marL="285750" indent="-285750">
              <a:buFont typeface="Wingdings" panose="05000000000000000000" pitchFamily="2" charset="2"/>
              <a:buChar char="q"/>
            </a:pPr>
            <a:r>
              <a:rPr lang="en-IN" sz="1600" dirty="0"/>
              <a:t>Notebook and Peripherals each have an increment of 16 new unique products</a:t>
            </a:r>
          </a:p>
          <a:p>
            <a:pPr marL="285750" indent="-285750">
              <a:buFont typeface="Wingdings" panose="05000000000000000000" pitchFamily="2" charset="2"/>
              <a:buChar char="q"/>
            </a:pPr>
            <a:r>
              <a:rPr lang="en-IN" sz="1600" dirty="0"/>
              <a:t>Desktop segment is increasing unique products from 7 to 22</a:t>
            </a:r>
          </a:p>
          <a:p>
            <a:pPr marL="285750" indent="-285750">
              <a:buFont typeface="Wingdings" panose="05000000000000000000" pitchFamily="2" charset="2"/>
              <a:buChar char="q"/>
            </a:pPr>
            <a:r>
              <a:rPr lang="en-IN" sz="1600" dirty="0"/>
              <a:t>Networking segment is at the bottom with 3 new products introduced since 2020 </a:t>
            </a:r>
          </a:p>
        </p:txBody>
      </p:sp>
      <p:pic>
        <p:nvPicPr>
          <p:cNvPr id="6" name="Picture 5">
            <a:extLst>
              <a:ext uri="{FF2B5EF4-FFF2-40B4-BE49-F238E27FC236}">
                <a16:creationId xmlns:a16="http://schemas.microsoft.com/office/drawing/2014/main" id="{56F58AF1-05D6-4AA1-EFF5-932292BD4C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0323" y="5065776"/>
            <a:ext cx="1951677" cy="1792224"/>
          </a:xfrm>
          <a:prstGeom prst="rect">
            <a:avLst/>
          </a:prstGeom>
        </p:spPr>
      </p:pic>
    </p:spTree>
    <p:extLst>
      <p:ext uri="{BB962C8B-B14F-4D97-AF65-F5344CB8AC3E}">
        <p14:creationId xmlns:p14="http://schemas.microsoft.com/office/powerpoint/2010/main" val="22395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A91E4F-34BB-FBCA-89B0-11F759D7F302}"/>
              </a:ext>
            </a:extLst>
          </p:cNvPr>
          <p:cNvSpPr/>
          <p:nvPr/>
        </p:nvSpPr>
        <p:spPr>
          <a:xfrm>
            <a:off x="0" y="0"/>
            <a:ext cx="12192000" cy="18491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000" dirty="0"/>
              <a:t>. Get the products that have the highest and lowest manufacturing costs. The final output should contain these fields, </a:t>
            </a:r>
          </a:p>
          <a:p>
            <a:pPr marL="342900" indent="-342900">
              <a:buFont typeface="Wingdings" panose="05000000000000000000" pitchFamily="2" charset="2"/>
              <a:buChar char="§"/>
            </a:pPr>
            <a:r>
              <a:rPr lang="en-US" sz="2000" dirty="0" err="1"/>
              <a:t>product_code</a:t>
            </a:r>
            <a:endParaRPr lang="en-US" sz="2000" dirty="0"/>
          </a:p>
          <a:p>
            <a:pPr marL="342900" indent="-342900">
              <a:buFont typeface="Wingdings" panose="05000000000000000000" pitchFamily="2" charset="2"/>
              <a:buChar char="§"/>
            </a:pPr>
            <a:r>
              <a:rPr lang="en-US" sz="2000" dirty="0"/>
              <a:t> product</a:t>
            </a:r>
          </a:p>
          <a:p>
            <a:pPr marL="342900" indent="-342900">
              <a:buFont typeface="Wingdings" panose="05000000000000000000" pitchFamily="2" charset="2"/>
              <a:buChar char="§"/>
            </a:pPr>
            <a:r>
              <a:rPr lang="en-US" sz="2000" dirty="0"/>
              <a:t> </a:t>
            </a:r>
            <a:r>
              <a:rPr lang="en-US" sz="2000" dirty="0" err="1"/>
              <a:t>manufacturing_cost</a:t>
            </a:r>
            <a:endParaRPr lang="en-IN" sz="2000" dirty="0"/>
          </a:p>
        </p:txBody>
      </p:sp>
      <p:pic>
        <p:nvPicPr>
          <p:cNvPr id="4" name="Picture 3">
            <a:extLst>
              <a:ext uri="{FF2B5EF4-FFF2-40B4-BE49-F238E27FC236}">
                <a16:creationId xmlns:a16="http://schemas.microsoft.com/office/drawing/2014/main" id="{A50B3D9D-4F62-CF61-5AA2-DCAD8C82E57C}"/>
              </a:ext>
            </a:extLst>
          </p:cNvPr>
          <p:cNvPicPr>
            <a:picLocks noChangeAspect="1"/>
          </p:cNvPicPr>
          <p:nvPr/>
        </p:nvPicPr>
        <p:blipFill rotWithShape="1">
          <a:blip r:embed="rId3">
            <a:extLst>
              <a:ext uri="{28A0092B-C50C-407E-A947-70E740481C1C}">
                <a14:useLocalDpi xmlns:a14="http://schemas.microsoft.com/office/drawing/2010/main" val="0"/>
              </a:ext>
            </a:extLst>
          </a:blip>
          <a:srcRect t="37628" r="60667" b="43260"/>
          <a:stretch/>
        </p:blipFill>
        <p:spPr>
          <a:xfrm>
            <a:off x="251791" y="4921857"/>
            <a:ext cx="4795520" cy="1310640"/>
          </a:xfrm>
          <a:prstGeom prst="rect">
            <a:avLst/>
          </a:prstGeom>
        </p:spPr>
      </p:pic>
      <p:pic>
        <p:nvPicPr>
          <p:cNvPr id="5" name="Picture 4">
            <a:extLst>
              <a:ext uri="{FF2B5EF4-FFF2-40B4-BE49-F238E27FC236}">
                <a16:creationId xmlns:a16="http://schemas.microsoft.com/office/drawing/2014/main" id="{3623812D-F94B-5B9A-9530-2B5B5DF851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0323" y="5008881"/>
            <a:ext cx="1951677" cy="1792224"/>
          </a:xfrm>
          <a:prstGeom prst="rect">
            <a:avLst/>
          </a:prstGeom>
        </p:spPr>
      </p:pic>
      <p:pic>
        <p:nvPicPr>
          <p:cNvPr id="8" name="Picture 7">
            <a:extLst>
              <a:ext uri="{FF2B5EF4-FFF2-40B4-BE49-F238E27FC236}">
                <a16:creationId xmlns:a16="http://schemas.microsoft.com/office/drawing/2014/main" id="{27E9C9B6-8E0E-396F-C308-080E5929E2D4}"/>
              </a:ext>
            </a:extLst>
          </p:cNvPr>
          <p:cNvPicPr>
            <a:picLocks noChangeAspect="1"/>
          </p:cNvPicPr>
          <p:nvPr/>
        </p:nvPicPr>
        <p:blipFill rotWithShape="1">
          <a:blip r:embed="rId5">
            <a:extLst>
              <a:ext uri="{28A0092B-C50C-407E-A947-70E740481C1C}">
                <a14:useLocalDpi xmlns:a14="http://schemas.microsoft.com/office/drawing/2010/main" val="0"/>
              </a:ext>
            </a:extLst>
          </a:blip>
          <a:srcRect l="6500" t="35348" r="7750" b="15739"/>
          <a:stretch/>
        </p:blipFill>
        <p:spPr>
          <a:xfrm>
            <a:off x="102704" y="2038094"/>
            <a:ext cx="8067040" cy="2255521"/>
          </a:xfrm>
          <a:prstGeom prst="rect">
            <a:avLst/>
          </a:prstGeom>
        </p:spPr>
      </p:pic>
    </p:spTree>
    <p:extLst>
      <p:ext uri="{BB962C8B-B14F-4D97-AF65-F5344CB8AC3E}">
        <p14:creationId xmlns:p14="http://schemas.microsoft.com/office/powerpoint/2010/main" val="1280817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A6E0AE-64A8-D984-D419-B26FDBC03CEC}"/>
              </a:ext>
            </a:extLst>
          </p:cNvPr>
          <p:cNvSpPr/>
          <p:nvPr/>
        </p:nvSpPr>
        <p:spPr>
          <a:xfrm>
            <a:off x="0" y="0"/>
            <a:ext cx="12273280" cy="170688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000" dirty="0"/>
              <a:t>Generate a report which contains the top 5 customers who received an average high </a:t>
            </a:r>
            <a:r>
              <a:rPr lang="en-US" sz="2000" dirty="0" err="1"/>
              <a:t>pre_invoice_discount_pct</a:t>
            </a:r>
            <a:r>
              <a:rPr lang="en-US" sz="2000" dirty="0"/>
              <a:t> for the fiscal year 2021 and in the Indian market. The final output contains these fields,</a:t>
            </a:r>
          </a:p>
          <a:p>
            <a:r>
              <a:rPr lang="en-US" sz="2000" dirty="0"/>
              <a:t> </a:t>
            </a:r>
            <a:r>
              <a:rPr lang="en-US" sz="2000" dirty="0" err="1"/>
              <a:t>customer_code</a:t>
            </a:r>
            <a:r>
              <a:rPr lang="en-US" sz="2000" dirty="0"/>
              <a:t> </a:t>
            </a:r>
          </a:p>
          <a:p>
            <a:r>
              <a:rPr lang="en-US" sz="2000" dirty="0"/>
              <a:t>Customer</a:t>
            </a:r>
          </a:p>
          <a:p>
            <a:r>
              <a:rPr lang="en-US" sz="2000" dirty="0"/>
              <a:t> </a:t>
            </a:r>
            <a:r>
              <a:rPr lang="en-US" sz="2000" dirty="0" err="1"/>
              <a:t>average_discount_percentage</a:t>
            </a:r>
            <a:endParaRPr lang="en-IN" sz="2000" dirty="0"/>
          </a:p>
        </p:txBody>
      </p:sp>
      <p:pic>
        <p:nvPicPr>
          <p:cNvPr id="6" name="Picture 5">
            <a:extLst>
              <a:ext uri="{FF2B5EF4-FFF2-40B4-BE49-F238E27FC236}">
                <a16:creationId xmlns:a16="http://schemas.microsoft.com/office/drawing/2014/main" id="{C61A7DDA-B195-1F58-2288-55125CC035B6}"/>
              </a:ext>
            </a:extLst>
          </p:cNvPr>
          <p:cNvPicPr>
            <a:picLocks noChangeAspect="1"/>
          </p:cNvPicPr>
          <p:nvPr/>
        </p:nvPicPr>
        <p:blipFill rotWithShape="1">
          <a:blip r:embed="rId3">
            <a:extLst>
              <a:ext uri="{28A0092B-C50C-407E-A947-70E740481C1C}">
                <a14:useLocalDpi xmlns:a14="http://schemas.microsoft.com/office/drawing/2010/main" val="0"/>
              </a:ext>
            </a:extLst>
          </a:blip>
          <a:srcRect t="53333" r="68750" b="21778"/>
          <a:stretch/>
        </p:blipFill>
        <p:spPr>
          <a:xfrm>
            <a:off x="104913" y="4803692"/>
            <a:ext cx="3810000" cy="1706880"/>
          </a:xfrm>
          <a:prstGeom prst="rect">
            <a:avLst/>
          </a:prstGeom>
        </p:spPr>
      </p:pic>
      <p:pic>
        <p:nvPicPr>
          <p:cNvPr id="7" name="Picture 6">
            <a:extLst>
              <a:ext uri="{FF2B5EF4-FFF2-40B4-BE49-F238E27FC236}">
                <a16:creationId xmlns:a16="http://schemas.microsoft.com/office/drawing/2014/main" id="{65765872-DCFA-CE0F-1A02-7A8F45011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0323" y="5065776"/>
            <a:ext cx="1951677" cy="1792224"/>
          </a:xfrm>
          <a:prstGeom prst="rect">
            <a:avLst/>
          </a:prstGeom>
        </p:spPr>
      </p:pic>
      <p:pic>
        <p:nvPicPr>
          <p:cNvPr id="14" name="Picture 13">
            <a:extLst>
              <a:ext uri="{FF2B5EF4-FFF2-40B4-BE49-F238E27FC236}">
                <a16:creationId xmlns:a16="http://schemas.microsoft.com/office/drawing/2014/main" id="{3FFEE0F9-7D7B-EF64-5D48-F991317D72E8}"/>
              </a:ext>
            </a:extLst>
          </p:cNvPr>
          <p:cNvPicPr>
            <a:picLocks noChangeAspect="1"/>
          </p:cNvPicPr>
          <p:nvPr/>
        </p:nvPicPr>
        <p:blipFill rotWithShape="1">
          <a:blip r:embed="rId5">
            <a:extLst>
              <a:ext uri="{28A0092B-C50C-407E-A947-70E740481C1C}">
                <a14:useLocalDpi xmlns:a14="http://schemas.microsoft.com/office/drawing/2010/main" val="0"/>
              </a:ext>
            </a:extLst>
          </a:blip>
          <a:srcRect l="4583" t="26507" r="17833" b="18087"/>
          <a:stretch/>
        </p:blipFill>
        <p:spPr>
          <a:xfrm>
            <a:off x="0" y="1948070"/>
            <a:ext cx="9458960" cy="2072640"/>
          </a:xfrm>
          <a:prstGeom prst="rect">
            <a:avLst/>
          </a:prstGeom>
        </p:spPr>
      </p:pic>
    </p:spTree>
    <p:extLst>
      <p:ext uri="{BB962C8B-B14F-4D97-AF65-F5344CB8AC3E}">
        <p14:creationId xmlns:p14="http://schemas.microsoft.com/office/powerpoint/2010/main" val="258848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CD47DE-F09C-FEF7-0632-2651B635F68D}"/>
              </a:ext>
            </a:extLst>
          </p:cNvPr>
          <p:cNvPicPr>
            <a:picLocks noChangeAspect="1"/>
          </p:cNvPicPr>
          <p:nvPr/>
        </p:nvPicPr>
        <p:blipFill rotWithShape="1">
          <a:blip r:embed="rId3">
            <a:extLst>
              <a:ext uri="{28A0092B-C50C-407E-A947-70E740481C1C}">
                <a14:useLocalDpi xmlns:a14="http://schemas.microsoft.com/office/drawing/2010/main" val="0"/>
              </a:ext>
            </a:extLst>
          </a:blip>
          <a:srcRect l="2916" t="36741" r="44334" b="17333"/>
          <a:stretch/>
        </p:blipFill>
        <p:spPr>
          <a:xfrm>
            <a:off x="2880360" y="193040"/>
            <a:ext cx="6431280" cy="3149600"/>
          </a:xfrm>
          <a:prstGeom prst="rect">
            <a:avLst/>
          </a:prstGeom>
        </p:spPr>
      </p:pic>
      <p:sp>
        <p:nvSpPr>
          <p:cNvPr id="5" name="TextBox 4">
            <a:extLst>
              <a:ext uri="{FF2B5EF4-FFF2-40B4-BE49-F238E27FC236}">
                <a16:creationId xmlns:a16="http://schemas.microsoft.com/office/drawing/2014/main" id="{81623840-D4DD-2D4A-BA55-B1AD954AF66D}"/>
              </a:ext>
            </a:extLst>
          </p:cNvPr>
          <p:cNvSpPr txBox="1"/>
          <p:nvPr/>
        </p:nvSpPr>
        <p:spPr>
          <a:xfrm>
            <a:off x="2794000" y="3838416"/>
            <a:ext cx="6096000" cy="1477328"/>
          </a:xfrm>
          <a:prstGeom prst="rect">
            <a:avLst/>
          </a:prstGeom>
          <a:noFill/>
        </p:spPr>
        <p:txBody>
          <a:bodyPr wrap="square">
            <a:spAutoFit/>
          </a:bodyPr>
          <a:lstStyle/>
          <a:p>
            <a:pPr marL="285750" indent="-285750">
              <a:buFont typeface="Wingdings" panose="05000000000000000000" pitchFamily="2" charset="2"/>
              <a:buChar char="q"/>
            </a:pPr>
            <a:r>
              <a:rPr lang="en-IN" dirty="0"/>
              <a:t>Flipkart tops the list received with the highest pre-invoice discount percentage i.e., 30.83%.</a:t>
            </a:r>
          </a:p>
          <a:p>
            <a:pPr marL="285750" indent="-285750">
              <a:buFont typeface="Wingdings" panose="05000000000000000000" pitchFamily="2" charset="2"/>
              <a:buChar char="q"/>
            </a:pPr>
            <a:r>
              <a:rPr lang="en-IN" dirty="0"/>
              <a:t>Amazon is at Bottom in the list with the lowest pre-invoice discount percentage i.e.;29.33</a:t>
            </a:r>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3410179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D32C31-9294-A80A-1138-CB91CA839361}"/>
              </a:ext>
            </a:extLst>
          </p:cNvPr>
          <p:cNvSpPr/>
          <p:nvPr/>
        </p:nvSpPr>
        <p:spPr>
          <a:xfrm>
            <a:off x="0" y="0"/>
            <a:ext cx="12192000" cy="129743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000" dirty="0"/>
              <a:t>. Get the complete report of the Gross sales amount for the customer “</a:t>
            </a:r>
            <a:r>
              <a:rPr lang="en-US" sz="2000" dirty="0" err="1"/>
              <a:t>Atliq</a:t>
            </a:r>
            <a:r>
              <a:rPr lang="en-US" sz="2000" dirty="0"/>
              <a:t> Exclusive” for each month. This analysis helps to get an idea of low and high-performing months and take strategic decisions. The final report contains these columns: Month ,Year, Gross sales Amount </a:t>
            </a:r>
            <a:endParaRPr lang="en-IN" sz="2000" dirty="0"/>
          </a:p>
        </p:txBody>
      </p:sp>
      <p:pic>
        <p:nvPicPr>
          <p:cNvPr id="4" name="Picture 3">
            <a:extLst>
              <a:ext uri="{FF2B5EF4-FFF2-40B4-BE49-F238E27FC236}">
                <a16:creationId xmlns:a16="http://schemas.microsoft.com/office/drawing/2014/main" id="{D9E76E4D-C3FE-CE6C-C72C-7163E2CB8E68}"/>
              </a:ext>
            </a:extLst>
          </p:cNvPr>
          <p:cNvPicPr>
            <a:picLocks noChangeAspect="1"/>
          </p:cNvPicPr>
          <p:nvPr/>
        </p:nvPicPr>
        <p:blipFill rotWithShape="1">
          <a:blip r:embed="rId3">
            <a:extLst>
              <a:ext uri="{28A0092B-C50C-407E-A947-70E740481C1C}">
                <a14:useLocalDpi xmlns:a14="http://schemas.microsoft.com/office/drawing/2010/main" val="0"/>
              </a:ext>
            </a:extLst>
          </a:blip>
          <a:srcRect t="52000" r="68000" b="13481"/>
          <a:stretch/>
        </p:blipFill>
        <p:spPr>
          <a:xfrm>
            <a:off x="0" y="1402080"/>
            <a:ext cx="3901440" cy="2367280"/>
          </a:xfrm>
          <a:prstGeom prst="rect">
            <a:avLst/>
          </a:prstGeom>
        </p:spPr>
      </p:pic>
      <p:pic>
        <p:nvPicPr>
          <p:cNvPr id="6" name="Picture 5">
            <a:extLst>
              <a:ext uri="{FF2B5EF4-FFF2-40B4-BE49-F238E27FC236}">
                <a16:creationId xmlns:a16="http://schemas.microsoft.com/office/drawing/2014/main" id="{D56179B8-9B41-32E1-E000-1865D808E8A2}"/>
              </a:ext>
            </a:extLst>
          </p:cNvPr>
          <p:cNvPicPr>
            <a:picLocks noChangeAspect="1"/>
          </p:cNvPicPr>
          <p:nvPr/>
        </p:nvPicPr>
        <p:blipFill rotWithShape="1">
          <a:blip r:embed="rId4">
            <a:extLst>
              <a:ext uri="{28A0092B-C50C-407E-A947-70E740481C1C}">
                <a14:useLocalDpi xmlns:a14="http://schemas.microsoft.com/office/drawing/2010/main" val="0"/>
              </a:ext>
            </a:extLst>
          </a:blip>
          <a:srcRect t="60220" r="66667" b="12741"/>
          <a:stretch/>
        </p:blipFill>
        <p:spPr>
          <a:xfrm>
            <a:off x="0" y="3769360"/>
            <a:ext cx="3901440" cy="1661160"/>
          </a:xfrm>
          <a:prstGeom prst="rect">
            <a:avLst/>
          </a:prstGeom>
        </p:spPr>
      </p:pic>
      <p:pic>
        <p:nvPicPr>
          <p:cNvPr id="8" name="Picture 7">
            <a:extLst>
              <a:ext uri="{FF2B5EF4-FFF2-40B4-BE49-F238E27FC236}">
                <a16:creationId xmlns:a16="http://schemas.microsoft.com/office/drawing/2014/main" id="{EBA028E6-BCFF-D848-DEE7-B93BF972B1DA}"/>
              </a:ext>
            </a:extLst>
          </p:cNvPr>
          <p:cNvPicPr>
            <a:picLocks noChangeAspect="1"/>
          </p:cNvPicPr>
          <p:nvPr/>
        </p:nvPicPr>
        <p:blipFill rotWithShape="1">
          <a:blip r:embed="rId5">
            <a:extLst>
              <a:ext uri="{28A0092B-C50C-407E-A947-70E740481C1C}">
                <a14:useLocalDpi xmlns:a14="http://schemas.microsoft.com/office/drawing/2010/main" val="0"/>
              </a:ext>
            </a:extLst>
          </a:blip>
          <a:srcRect t="68889" r="68000" b="13630"/>
          <a:stretch/>
        </p:blipFill>
        <p:spPr>
          <a:xfrm>
            <a:off x="0" y="5430520"/>
            <a:ext cx="3901440" cy="1198880"/>
          </a:xfrm>
          <a:prstGeom prst="rect">
            <a:avLst/>
          </a:prstGeom>
        </p:spPr>
      </p:pic>
      <p:pic>
        <p:nvPicPr>
          <p:cNvPr id="9" name="Picture 8">
            <a:extLst>
              <a:ext uri="{FF2B5EF4-FFF2-40B4-BE49-F238E27FC236}">
                <a16:creationId xmlns:a16="http://schemas.microsoft.com/office/drawing/2014/main" id="{3135CE9B-2031-5817-DA85-45F98F0031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75223" y="5065776"/>
            <a:ext cx="1951677" cy="1792224"/>
          </a:xfrm>
          <a:prstGeom prst="rect">
            <a:avLst/>
          </a:prstGeom>
        </p:spPr>
      </p:pic>
      <p:pic>
        <p:nvPicPr>
          <p:cNvPr id="12" name="Picture 11">
            <a:extLst>
              <a:ext uri="{FF2B5EF4-FFF2-40B4-BE49-F238E27FC236}">
                <a16:creationId xmlns:a16="http://schemas.microsoft.com/office/drawing/2014/main" id="{1D51E228-3E5D-294D-90E6-2B1F4862F2A2}"/>
              </a:ext>
            </a:extLst>
          </p:cNvPr>
          <p:cNvPicPr>
            <a:picLocks noChangeAspect="1"/>
          </p:cNvPicPr>
          <p:nvPr/>
        </p:nvPicPr>
        <p:blipFill rotWithShape="1">
          <a:blip r:embed="rId7">
            <a:extLst>
              <a:ext uri="{28A0092B-C50C-407E-A947-70E740481C1C}">
                <a14:useLocalDpi xmlns:a14="http://schemas.microsoft.com/office/drawing/2010/main" val="0"/>
              </a:ext>
            </a:extLst>
          </a:blip>
          <a:srcRect l="4584" t="28216" r="30416" b="17389"/>
          <a:stretch/>
        </p:blipFill>
        <p:spPr>
          <a:xfrm>
            <a:off x="4102100" y="1625600"/>
            <a:ext cx="7924800" cy="2143760"/>
          </a:xfrm>
          <a:prstGeom prst="rect">
            <a:avLst/>
          </a:prstGeom>
        </p:spPr>
      </p:pic>
    </p:spTree>
    <p:extLst>
      <p:ext uri="{BB962C8B-B14F-4D97-AF65-F5344CB8AC3E}">
        <p14:creationId xmlns:p14="http://schemas.microsoft.com/office/powerpoint/2010/main" val="1586780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BB7986-E447-6646-9C64-17440A4BB901}"/>
              </a:ext>
            </a:extLst>
          </p:cNvPr>
          <p:cNvSpPr/>
          <p:nvPr/>
        </p:nvSpPr>
        <p:spPr>
          <a:xfrm>
            <a:off x="0" y="0"/>
            <a:ext cx="12192000" cy="13817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000" dirty="0"/>
              <a:t>In which quarter of 2020, got the maximum </a:t>
            </a:r>
            <a:r>
              <a:rPr lang="en-US" sz="2000" dirty="0" err="1"/>
              <a:t>total_sold_quantity</a:t>
            </a:r>
            <a:r>
              <a:rPr lang="en-US" sz="2000" dirty="0"/>
              <a:t>? The final output contains these fields sorted by the </a:t>
            </a:r>
            <a:r>
              <a:rPr lang="en-US" sz="2000" dirty="0" err="1"/>
              <a:t>total_sold_quantity</a:t>
            </a:r>
            <a:r>
              <a:rPr lang="en-US" sz="2000" dirty="0"/>
              <a:t>, Quarter </a:t>
            </a:r>
            <a:r>
              <a:rPr lang="en-US" sz="2000" dirty="0" err="1"/>
              <a:t>total_sold_quantity</a:t>
            </a:r>
            <a:r>
              <a:rPr lang="en-US" sz="2000" dirty="0"/>
              <a:t> </a:t>
            </a:r>
            <a:endParaRPr lang="en-IN" sz="2000" dirty="0"/>
          </a:p>
        </p:txBody>
      </p:sp>
      <p:pic>
        <p:nvPicPr>
          <p:cNvPr id="4" name="Picture 3">
            <a:extLst>
              <a:ext uri="{FF2B5EF4-FFF2-40B4-BE49-F238E27FC236}">
                <a16:creationId xmlns:a16="http://schemas.microsoft.com/office/drawing/2014/main" id="{0800AEDD-43D8-52D8-628D-8ED8EA26C93F}"/>
              </a:ext>
            </a:extLst>
          </p:cNvPr>
          <p:cNvPicPr>
            <a:picLocks noChangeAspect="1"/>
          </p:cNvPicPr>
          <p:nvPr/>
        </p:nvPicPr>
        <p:blipFill rotWithShape="1">
          <a:blip r:embed="rId3">
            <a:extLst>
              <a:ext uri="{28A0092B-C50C-407E-A947-70E740481C1C}">
                <a14:useLocalDpi xmlns:a14="http://schemas.microsoft.com/office/drawing/2010/main" val="0"/>
              </a:ext>
            </a:extLst>
          </a:blip>
          <a:srcRect t="53037" r="75750" b="24741"/>
          <a:stretch/>
        </p:blipFill>
        <p:spPr>
          <a:xfrm>
            <a:off x="302150" y="4598946"/>
            <a:ext cx="2956560" cy="1524000"/>
          </a:xfrm>
          <a:prstGeom prst="rect">
            <a:avLst/>
          </a:prstGeom>
        </p:spPr>
      </p:pic>
      <p:pic>
        <p:nvPicPr>
          <p:cNvPr id="5" name="Picture 4">
            <a:extLst>
              <a:ext uri="{FF2B5EF4-FFF2-40B4-BE49-F238E27FC236}">
                <a16:creationId xmlns:a16="http://schemas.microsoft.com/office/drawing/2014/main" id="{A567462F-F57A-0939-5FBF-70A80E2CC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0323" y="5065776"/>
            <a:ext cx="1951677" cy="1792224"/>
          </a:xfrm>
          <a:prstGeom prst="rect">
            <a:avLst/>
          </a:prstGeom>
        </p:spPr>
      </p:pic>
      <p:pic>
        <p:nvPicPr>
          <p:cNvPr id="8" name="Picture 7">
            <a:extLst>
              <a:ext uri="{FF2B5EF4-FFF2-40B4-BE49-F238E27FC236}">
                <a16:creationId xmlns:a16="http://schemas.microsoft.com/office/drawing/2014/main" id="{0319FB5B-25A6-0CB7-32F1-7CF5D1FF61E3}"/>
              </a:ext>
            </a:extLst>
          </p:cNvPr>
          <p:cNvPicPr>
            <a:picLocks noChangeAspect="1"/>
          </p:cNvPicPr>
          <p:nvPr/>
        </p:nvPicPr>
        <p:blipFill rotWithShape="1">
          <a:blip r:embed="rId5">
            <a:extLst>
              <a:ext uri="{28A0092B-C50C-407E-A947-70E740481C1C}">
                <a14:useLocalDpi xmlns:a14="http://schemas.microsoft.com/office/drawing/2010/main" val="0"/>
              </a:ext>
            </a:extLst>
          </a:blip>
          <a:srcRect l="4333" t="21966" r="47917" b="15398"/>
          <a:stretch/>
        </p:blipFill>
        <p:spPr>
          <a:xfrm>
            <a:off x="131638" y="1381760"/>
            <a:ext cx="5821680" cy="2712720"/>
          </a:xfrm>
          <a:prstGeom prst="rect">
            <a:avLst/>
          </a:prstGeom>
        </p:spPr>
      </p:pic>
    </p:spTree>
    <p:extLst>
      <p:ext uri="{BB962C8B-B14F-4D97-AF65-F5344CB8AC3E}">
        <p14:creationId xmlns:p14="http://schemas.microsoft.com/office/powerpoint/2010/main" val="1151661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8D1D48-A69E-0755-3E7C-0FF09ABE7018}"/>
              </a:ext>
            </a:extLst>
          </p:cNvPr>
          <p:cNvPicPr>
            <a:picLocks noChangeAspect="1"/>
          </p:cNvPicPr>
          <p:nvPr/>
        </p:nvPicPr>
        <p:blipFill rotWithShape="1">
          <a:blip r:embed="rId3">
            <a:extLst>
              <a:ext uri="{28A0092B-C50C-407E-A947-70E740481C1C}">
                <a14:useLocalDpi xmlns:a14="http://schemas.microsoft.com/office/drawing/2010/main" val="0"/>
              </a:ext>
            </a:extLst>
          </a:blip>
          <a:srcRect l="2917" t="32148" r="44666" b="10222"/>
          <a:stretch/>
        </p:blipFill>
        <p:spPr>
          <a:xfrm>
            <a:off x="2540000" y="325120"/>
            <a:ext cx="6390640" cy="3952240"/>
          </a:xfrm>
          <a:prstGeom prst="rect">
            <a:avLst/>
          </a:prstGeom>
        </p:spPr>
      </p:pic>
      <p:sp>
        <p:nvSpPr>
          <p:cNvPr id="5" name="TextBox 4">
            <a:extLst>
              <a:ext uri="{FF2B5EF4-FFF2-40B4-BE49-F238E27FC236}">
                <a16:creationId xmlns:a16="http://schemas.microsoft.com/office/drawing/2014/main" id="{E00813FF-0168-AE0F-29DF-5508DE29CFA0}"/>
              </a:ext>
            </a:extLst>
          </p:cNvPr>
          <p:cNvSpPr txBox="1"/>
          <p:nvPr/>
        </p:nvSpPr>
        <p:spPr>
          <a:xfrm>
            <a:off x="2032000" y="4698276"/>
            <a:ext cx="7498080" cy="923330"/>
          </a:xfrm>
          <a:prstGeom prst="rect">
            <a:avLst/>
          </a:prstGeom>
          <a:noFill/>
        </p:spPr>
        <p:txBody>
          <a:bodyPr wrap="square">
            <a:spAutoFit/>
          </a:bodyPr>
          <a:lstStyle/>
          <a:p>
            <a:pPr marL="285750" indent="-285750">
              <a:buFont typeface="Wingdings" panose="05000000000000000000" pitchFamily="2" charset="2"/>
              <a:buChar char="q"/>
            </a:pPr>
            <a:r>
              <a:rPr lang="en-IN" dirty="0"/>
              <a:t>Q1( September-November) had the maximum quantity sold for FY 2020</a:t>
            </a:r>
          </a:p>
          <a:p>
            <a:pPr marL="285750" indent="-285750">
              <a:buFont typeface="Wingdings" panose="05000000000000000000" pitchFamily="2" charset="2"/>
              <a:buChar char="q"/>
            </a:pPr>
            <a:r>
              <a:rPr lang="en-IN" dirty="0"/>
              <a:t>Sales dropped in Q3( March-May) </a:t>
            </a:r>
          </a:p>
          <a:p>
            <a:pPr marL="285750" indent="-285750">
              <a:buFont typeface="Wingdings" panose="05000000000000000000" pitchFamily="2" charset="2"/>
              <a:buChar char="q"/>
            </a:pPr>
            <a:r>
              <a:rPr lang="en-IN" dirty="0"/>
              <a:t>Increased in sales recorded in Q4(June-August)</a:t>
            </a:r>
          </a:p>
        </p:txBody>
      </p:sp>
    </p:spTree>
    <p:extLst>
      <p:ext uri="{BB962C8B-B14F-4D97-AF65-F5344CB8AC3E}">
        <p14:creationId xmlns:p14="http://schemas.microsoft.com/office/powerpoint/2010/main" val="2840783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9DFDEA-CC22-B5B0-FA3D-B57258AE3E50}"/>
              </a:ext>
            </a:extLst>
          </p:cNvPr>
          <p:cNvSpPr/>
          <p:nvPr/>
        </p:nvSpPr>
        <p:spPr>
          <a:xfrm>
            <a:off x="0" y="0"/>
            <a:ext cx="12192000" cy="10058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000" dirty="0"/>
              <a:t>Which channel helped to bring more gross sales in the fiscal year 2021 and the percentage of contribution? The final output contains these fields, channel ,</a:t>
            </a:r>
            <a:r>
              <a:rPr lang="en-US" sz="2000" dirty="0" err="1"/>
              <a:t>gross_sales_mln</a:t>
            </a:r>
            <a:r>
              <a:rPr lang="en-US" sz="2000" dirty="0"/>
              <a:t>, percentage </a:t>
            </a:r>
            <a:endParaRPr lang="en-IN" sz="2000" dirty="0"/>
          </a:p>
        </p:txBody>
      </p:sp>
      <p:pic>
        <p:nvPicPr>
          <p:cNvPr id="4" name="Picture 3">
            <a:extLst>
              <a:ext uri="{FF2B5EF4-FFF2-40B4-BE49-F238E27FC236}">
                <a16:creationId xmlns:a16="http://schemas.microsoft.com/office/drawing/2014/main" id="{D3181950-1996-BFAA-DE6F-292BBB33A1EF}"/>
              </a:ext>
            </a:extLst>
          </p:cNvPr>
          <p:cNvPicPr>
            <a:picLocks noChangeAspect="1"/>
          </p:cNvPicPr>
          <p:nvPr/>
        </p:nvPicPr>
        <p:blipFill rotWithShape="1">
          <a:blip r:embed="rId3">
            <a:extLst>
              <a:ext uri="{28A0092B-C50C-407E-A947-70E740481C1C}">
                <a14:useLocalDpi xmlns:a14="http://schemas.microsoft.com/office/drawing/2010/main" val="0"/>
              </a:ext>
            </a:extLst>
          </a:blip>
          <a:srcRect t="52296" r="70500" b="26963"/>
          <a:stretch/>
        </p:blipFill>
        <p:spPr>
          <a:xfrm>
            <a:off x="412989" y="5250688"/>
            <a:ext cx="3596640" cy="1422400"/>
          </a:xfrm>
          <a:prstGeom prst="rect">
            <a:avLst/>
          </a:prstGeom>
        </p:spPr>
      </p:pic>
      <p:pic>
        <p:nvPicPr>
          <p:cNvPr id="5" name="Picture 4">
            <a:extLst>
              <a:ext uri="{FF2B5EF4-FFF2-40B4-BE49-F238E27FC236}">
                <a16:creationId xmlns:a16="http://schemas.microsoft.com/office/drawing/2014/main" id="{E9402D28-D9F4-2BC1-BE61-11B0FF2ACD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0323" y="5065776"/>
            <a:ext cx="1951677" cy="1792224"/>
          </a:xfrm>
          <a:prstGeom prst="rect">
            <a:avLst/>
          </a:prstGeom>
        </p:spPr>
      </p:pic>
      <p:pic>
        <p:nvPicPr>
          <p:cNvPr id="8" name="Picture 7">
            <a:extLst>
              <a:ext uri="{FF2B5EF4-FFF2-40B4-BE49-F238E27FC236}">
                <a16:creationId xmlns:a16="http://schemas.microsoft.com/office/drawing/2014/main" id="{AB3D5B61-40BF-A74E-6EF3-A02FE3BA95CC}"/>
              </a:ext>
            </a:extLst>
          </p:cNvPr>
          <p:cNvPicPr>
            <a:picLocks noChangeAspect="1"/>
          </p:cNvPicPr>
          <p:nvPr/>
        </p:nvPicPr>
        <p:blipFill rotWithShape="1">
          <a:blip r:embed="rId5">
            <a:extLst>
              <a:ext uri="{28A0092B-C50C-407E-A947-70E740481C1C}">
                <a14:useLocalDpi xmlns:a14="http://schemas.microsoft.com/office/drawing/2010/main" val="0"/>
              </a:ext>
            </a:extLst>
          </a:blip>
          <a:srcRect l="5251" t="17653" r="20249" b="12841"/>
          <a:stretch/>
        </p:blipFill>
        <p:spPr>
          <a:xfrm>
            <a:off x="99392" y="1005840"/>
            <a:ext cx="9083040" cy="3352799"/>
          </a:xfrm>
          <a:prstGeom prst="rect">
            <a:avLst/>
          </a:prstGeom>
        </p:spPr>
      </p:pic>
    </p:spTree>
    <p:extLst>
      <p:ext uri="{BB962C8B-B14F-4D97-AF65-F5344CB8AC3E}">
        <p14:creationId xmlns:p14="http://schemas.microsoft.com/office/powerpoint/2010/main" val="168927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9131EE-F1DC-B65D-B6EF-0DF240F6AD59}"/>
              </a:ext>
            </a:extLst>
          </p:cNvPr>
          <p:cNvSpPr/>
          <p:nvPr/>
        </p:nvSpPr>
        <p:spPr>
          <a:xfrm>
            <a:off x="0" y="0"/>
            <a:ext cx="12192000" cy="13309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6600" b="1" dirty="0"/>
              <a:t>About the Company</a:t>
            </a:r>
          </a:p>
        </p:txBody>
      </p:sp>
      <p:sp>
        <p:nvSpPr>
          <p:cNvPr id="4" name="TextBox 3">
            <a:extLst>
              <a:ext uri="{FF2B5EF4-FFF2-40B4-BE49-F238E27FC236}">
                <a16:creationId xmlns:a16="http://schemas.microsoft.com/office/drawing/2014/main" id="{259CEF7B-FA23-59B4-5981-83E2E19439B3}"/>
              </a:ext>
            </a:extLst>
          </p:cNvPr>
          <p:cNvSpPr txBox="1"/>
          <p:nvPr/>
        </p:nvSpPr>
        <p:spPr>
          <a:xfrm>
            <a:off x="213360" y="1245215"/>
            <a:ext cx="12049760" cy="1200329"/>
          </a:xfrm>
          <a:prstGeom prst="rect">
            <a:avLst/>
          </a:prstGeom>
          <a:noFill/>
        </p:spPr>
        <p:txBody>
          <a:bodyPr wrap="square">
            <a:spAutoFit/>
          </a:bodyPr>
          <a:lstStyle/>
          <a:p>
            <a:pPr algn="l"/>
            <a:r>
              <a:rPr lang="en-US" b="0" i="0" dirty="0" err="1">
                <a:solidFill>
                  <a:srgbClr val="131022"/>
                </a:solidFill>
                <a:effectLst/>
                <a:latin typeface="Manrope"/>
              </a:rPr>
              <a:t>Atliq</a:t>
            </a:r>
            <a:r>
              <a:rPr lang="en-US" b="0" i="0" dirty="0">
                <a:solidFill>
                  <a:srgbClr val="131022"/>
                </a:solidFill>
                <a:effectLst/>
                <a:latin typeface="Manrope"/>
              </a:rPr>
              <a:t> Hardware (imaginary company) is one of the leading computer hardware producers in India and well expanded in other countries too. India as well as 26 other countries across the globe</a:t>
            </a:r>
          </a:p>
          <a:p>
            <a:pPr algn="l"/>
            <a:r>
              <a:rPr lang="en-US" b="0" i="0" dirty="0">
                <a:solidFill>
                  <a:srgbClr val="131022"/>
                </a:solidFill>
                <a:effectLst/>
                <a:latin typeface="Manrope"/>
              </a:rPr>
              <a:t>Manufactures products under 3 major divisions i.e., Peripherals &amp; Accessories, PC, Networking &amp; Storage</a:t>
            </a:r>
          </a:p>
          <a:p>
            <a:pPr algn="l"/>
            <a:r>
              <a:rPr lang="en-US" b="0" i="0" dirty="0">
                <a:solidFill>
                  <a:srgbClr val="131022"/>
                </a:solidFill>
                <a:effectLst/>
                <a:latin typeface="Manrope"/>
              </a:rPr>
              <a:t>We have a total of 74 Customers like Neptune, Sage, Leader, Vijay Sales, etc. across all markets/countries</a:t>
            </a:r>
          </a:p>
        </p:txBody>
      </p:sp>
      <p:pic>
        <p:nvPicPr>
          <p:cNvPr id="5" name="Picture 4">
            <a:extLst>
              <a:ext uri="{FF2B5EF4-FFF2-40B4-BE49-F238E27FC236}">
                <a16:creationId xmlns:a16="http://schemas.microsoft.com/office/drawing/2014/main" id="{D1AC7B39-01BF-31EE-19AF-9A184D326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520" y="182880"/>
            <a:ext cx="1951677" cy="965200"/>
          </a:xfrm>
          <a:prstGeom prst="rect">
            <a:avLst/>
          </a:prstGeom>
        </p:spPr>
      </p:pic>
      <p:pic>
        <p:nvPicPr>
          <p:cNvPr id="9" name="Picture 8">
            <a:extLst>
              <a:ext uri="{FF2B5EF4-FFF2-40B4-BE49-F238E27FC236}">
                <a16:creationId xmlns:a16="http://schemas.microsoft.com/office/drawing/2014/main" id="{C6A9C1EE-9C59-4523-A250-E96A6A222A98}"/>
              </a:ext>
            </a:extLst>
          </p:cNvPr>
          <p:cNvPicPr>
            <a:picLocks noChangeAspect="1"/>
          </p:cNvPicPr>
          <p:nvPr/>
        </p:nvPicPr>
        <p:blipFill rotWithShape="1">
          <a:blip r:embed="rId4">
            <a:extLst>
              <a:ext uri="{28A0092B-C50C-407E-A947-70E740481C1C}">
                <a14:useLocalDpi xmlns:a14="http://schemas.microsoft.com/office/drawing/2010/main" val="0"/>
              </a:ext>
            </a:extLst>
          </a:blip>
          <a:srcRect l="3333" t="30519" r="44250" b="9037"/>
          <a:stretch/>
        </p:blipFill>
        <p:spPr>
          <a:xfrm>
            <a:off x="142239" y="2740184"/>
            <a:ext cx="12049759" cy="4145280"/>
          </a:xfrm>
          <a:prstGeom prst="rect">
            <a:avLst/>
          </a:prstGeom>
        </p:spPr>
      </p:pic>
    </p:spTree>
    <p:extLst>
      <p:ext uri="{BB962C8B-B14F-4D97-AF65-F5344CB8AC3E}">
        <p14:creationId xmlns:p14="http://schemas.microsoft.com/office/powerpoint/2010/main" val="1114979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92137-8A54-757B-9FEE-20FDD31FAEAE}"/>
              </a:ext>
            </a:extLst>
          </p:cNvPr>
          <p:cNvPicPr>
            <a:picLocks noChangeAspect="1"/>
          </p:cNvPicPr>
          <p:nvPr/>
        </p:nvPicPr>
        <p:blipFill rotWithShape="1">
          <a:blip r:embed="rId3">
            <a:extLst>
              <a:ext uri="{28A0092B-C50C-407E-A947-70E740481C1C}">
                <a14:useLocalDpi xmlns:a14="http://schemas.microsoft.com/office/drawing/2010/main" val="0"/>
              </a:ext>
            </a:extLst>
          </a:blip>
          <a:srcRect l="3500" t="32889" r="44500" b="11556"/>
          <a:stretch/>
        </p:blipFill>
        <p:spPr>
          <a:xfrm>
            <a:off x="2336800" y="528320"/>
            <a:ext cx="6339840" cy="3810000"/>
          </a:xfrm>
          <a:prstGeom prst="rect">
            <a:avLst/>
          </a:prstGeom>
        </p:spPr>
      </p:pic>
      <p:sp>
        <p:nvSpPr>
          <p:cNvPr id="4" name="Rectangle 3">
            <a:extLst>
              <a:ext uri="{FF2B5EF4-FFF2-40B4-BE49-F238E27FC236}">
                <a16:creationId xmlns:a16="http://schemas.microsoft.com/office/drawing/2014/main" id="{72A36509-7521-EAB9-19A5-63600FFEA75A}"/>
              </a:ext>
            </a:extLst>
          </p:cNvPr>
          <p:cNvSpPr/>
          <p:nvPr/>
        </p:nvSpPr>
        <p:spPr>
          <a:xfrm>
            <a:off x="1330960" y="4937760"/>
            <a:ext cx="8890000" cy="164592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marL="285750" indent="-285750">
              <a:buFont typeface="Wingdings" panose="05000000000000000000" pitchFamily="2" charset="2"/>
              <a:buChar char="q"/>
            </a:pPr>
            <a:r>
              <a:rPr lang="en-IN" dirty="0"/>
              <a:t>Retailers with $1219.08 Million which is 73.23% of gross sales for FY 2021 </a:t>
            </a:r>
          </a:p>
          <a:p>
            <a:pPr marL="285750" indent="-285750">
              <a:buFont typeface="Wingdings" panose="05000000000000000000" pitchFamily="2" charset="2"/>
              <a:buChar char="q"/>
            </a:pPr>
            <a:r>
              <a:rPr lang="en-IN" dirty="0"/>
              <a:t>2</a:t>
            </a:r>
            <a:r>
              <a:rPr lang="en-IN" baseline="30000" dirty="0"/>
              <a:t>nd</a:t>
            </a:r>
            <a:r>
              <a:rPr lang="en-IN" dirty="0"/>
              <a:t> is Direct channel with $257.53 Million </a:t>
            </a:r>
          </a:p>
          <a:p>
            <a:pPr marL="285750" indent="-285750">
              <a:buFont typeface="Wingdings" panose="05000000000000000000" pitchFamily="2" charset="2"/>
              <a:buChar char="q"/>
            </a:pPr>
            <a:r>
              <a:rPr lang="en-IN" dirty="0"/>
              <a:t>3</a:t>
            </a:r>
            <a:r>
              <a:rPr lang="en-IN" baseline="30000" dirty="0"/>
              <a:t>rd</a:t>
            </a:r>
            <a:r>
              <a:rPr lang="en-IN" dirty="0"/>
              <a:t> is  Distributor with $188.03 Million. </a:t>
            </a:r>
          </a:p>
        </p:txBody>
      </p:sp>
    </p:spTree>
    <p:extLst>
      <p:ext uri="{BB962C8B-B14F-4D97-AF65-F5344CB8AC3E}">
        <p14:creationId xmlns:p14="http://schemas.microsoft.com/office/powerpoint/2010/main" val="166475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16DD23-6A1B-0DCD-9CA3-BCB01D1C721D}"/>
              </a:ext>
            </a:extLst>
          </p:cNvPr>
          <p:cNvSpPr/>
          <p:nvPr/>
        </p:nvSpPr>
        <p:spPr>
          <a:xfrm>
            <a:off x="0" y="0"/>
            <a:ext cx="12192000" cy="104648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000" dirty="0"/>
              <a:t>Get the Top 3 products in each division that have a high </a:t>
            </a:r>
            <a:r>
              <a:rPr lang="en-US" sz="2000" dirty="0" err="1"/>
              <a:t>total_sold_quantity</a:t>
            </a:r>
            <a:r>
              <a:rPr lang="en-US" sz="2000" dirty="0"/>
              <a:t> in the </a:t>
            </a:r>
            <a:r>
              <a:rPr lang="en-US" sz="2000" dirty="0" err="1"/>
              <a:t>fiscal_year</a:t>
            </a:r>
            <a:r>
              <a:rPr lang="en-US" sz="2000" dirty="0"/>
              <a:t> 2021? The final output contains these fields, division, </a:t>
            </a:r>
            <a:r>
              <a:rPr lang="en-US" sz="2000" dirty="0" err="1"/>
              <a:t>product_code</a:t>
            </a:r>
            <a:r>
              <a:rPr lang="en-US" sz="2000" dirty="0"/>
              <a:t> </a:t>
            </a:r>
            <a:endParaRPr lang="en-IN" sz="2000" dirty="0"/>
          </a:p>
        </p:txBody>
      </p:sp>
      <p:pic>
        <p:nvPicPr>
          <p:cNvPr id="4" name="Picture 3">
            <a:extLst>
              <a:ext uri="{FF2B5EF4-FFF2-40B4-BE49-F238E27FC236}">
                <a16:creationId xmlns:a16="http://schemas.microsoft.com/office/drawing/2014/main" id="{CFCD5554-A5F4-16E9-89D5-0267AB3FC4A5}"/>
              </a:ext>
            </a:extLst>
          </p:cNvPr>
          <p:cNvPicPr>
            <a:picLocks noChangeAspect="1"/>
          </p:cNvPicPr>
          <p:nvPr/>
        </p:nvPicPr>
        <p:blipFill rotWithShape="1">
          <a:blip r:embed="rId3">
            <a:extLst>
              <a:ext uri="{28A0092B-C50C-407E-A947-70E740481C1C}">
                <a14:useLocalDpi xmlns:a14="http://schemas.microsoft.com/office/drawing/2010/main" val="0"/>
              </a:ext>
            </a:extLst>
          </a:blip>
          <a:srcRect t="51259" r="53917" b="14074"/>
          <a:stretch/>
        </p:blipFill>
        <p:spPr>
          <a:xfrm>
            <a:off x="118902" y="4477379"/>
            <a:ext cx="5618480" cy="2377440"/>
          </a:xfrm>
          <a:prstGeom prst="rect">
            <a:avLst/>
          </a:prstGeom>
        </p:spPr>
      </p:pic>
      <p:pic>
        <p:nvPicPr>
          <p:cNvPr id="5" name="Picture 4">
            <a:extLst>
              <a:ext uri="{FF2B5EF4-FFF2-40B4-BE49-F238E27FC236}">
                <a16:creationId xmlns:a16="http://schemas.microsoft.com/office/drawing/2014/main" id="{7FEBE30F-29D0-161E-7334-4574641E6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1421" y="5065776"/>
            <a:ext cx="1951677" cy="1792224"/>
          </a:xfrm>
          <a:prstGeom prst="rect">
            <a:avLst/>
          </a:prstGeom>
        </p:spPr>
      </p:pic>
      <p:pic>
        <p:nvPicPr>
          <p:cNvPr id="6" name="Picture 5">
            <a:extLst>
              <a:ext uri="{FF2B5EF4-FFF2-40B4-BE49-F238E27FC236}">
                <a16:creationId xmlns:a16="http://schemas.microsoft.com/office/drawing/2014/main" id="{C4A1F0FD-FC79-2A2D-71AE-1FCC656CC74A}"/>
              </a:ext>
            </a:extLst>
          </p:cNvPr>
          <p:cNvPicPr>
            <a:picLocks noChangeAspect="1"/>
          </p:cNvPicPr>
          <p:nvPr/>
        </p:nvPicPr>
        <p:blipFill rotWithShape="1">
          <a:blip r:embed="rId5">
            <a:extLst>
              <a:ext uri="{28A0092B-C50C-407E-A947-70E740481C1C}">
                <a14:useLocalDpi xmlns:a14="http://schemas.microsoft.com/office/drawing/2010/main" val="0"/>
              </a:ext>
            </a:extLst>
          </a:blip>
          <a:srcRect l="3739" t="20050" r="11315" b="9631"/>
          <a:stretch/>
        </p:blipFill>
        <p:spPr>
          <a:xfrm>
            <a:off x="0" y="1046480"/>
            <a:ext cx="8356193" cy="3013200"/>
          </a:xfrm>
          <a:prstGeom prst="rect">
            <a:avLst/>
          </a:prstGeom>
        </p:spPr>
      </p:pic>
    </p:spTree>
    <p:extLst>
      <p:ext uri="{BB962C8B-B14F-4D97-AF65-F5344CB8AC3E}">
        <p14:creationId xmlns:p14="http://schemas.microsoft.com/office/powerpoint/2010/main" val="45693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C91BAE-1949-B9F7-81C5-6AEF7C2A60C9}"/>
              </a:ext>
            </a:extLst>
          </p:cNvPr>
          <p:cNvSpPr/>
          <p:nvPr/>
        </p:nvSpPr>
        <p:spPr>
          <a:xfrm>
            <a:off x="0" y="0"/>
            <a:ext cx="12192000" cy="10566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6600" b="1" dirty="0"/>
              <a:t>About The Challenge</a:t>
            </a:r>
          </a:p>
        </p:txBody>
      </p:sp>
      <p:sp>
        <p:nvSpPr>
          <p:cNvPr id="4" name="TextBox 3">
            <a:extLst>
              <a:ext uri="{FF2B5EF4-FFF2-40B4-BE49-F238E27FC236}">
                <a16:creationId xmlns:a16="http://schemas.microsoft.com/office/drawing/2014/main" id="{9629A0B8-C801-92D9-F8CA-08A050DF564B}"/>
              </a:ext>
            </a:extLst>
          </p:cNvPr>
          <p:cNvSpPr txBox="1"/>
          <p:nvPr/>
        </p:nvSpPr>
        <p:spPr>
          <a:xfrm>
            <a:off x="538480" y="1880999"/>
            <a:ext cx="11501120" cy="1754326"/>
          </a:xfrm>
          <a:prstGeom prst="rect">
            <a:avLst/>
          </a:prstGeom>
          <a:noFill/>
        </p:spPr>
        <p:txBody>
          <a:bodyPr wrap="square">
            <a:spAutoFit/>
          </a:bodyPr>
          <a:lstStyle/>
          <a:p>
            <a:pPr algn="l"/>
            <a:r>
              <a:rPr lang="en-US" b="0" i="0" dirty="0" err="1">
                <a:solidFill>
                  <a:srgbClr val="131022"/>
                </a:solidFill>
                <a:effectLst/>
                <a:latin typeface="Manrope"/>
              </a:rPr>
              <a:t>Atliq</a:t>
            </a:r>
            <a:r>
              <a:rPr lang="en-US" b="0" i="0" dirty="0">
                <a:solidFill>
                  <a:srgbClr val="131022"/>
                </a:solidFill>
                <a:effectLst/>
                <a:latin typeface="Manrope"/>
              </a:rPr>
              <a:t> Hardware (imaginary company) is one of the leading computer hardware producers in India and well expanded in other countries too.</a:t>
            </a:r>
          </a:p>
          <a:p>
            <a:pPr algn="l"/>
            <a:r>
              <a:rPr lang="en-US" b="0" i="0" dirty="0">
                <a:solidFill>
                  <a:srgbClr val="131022"/>
                </a:solidFill>
                <a:effectLst/>
                <a:latin typeface="Manrope"/>
              </a:rPr>
              <a:t>However, the management noticed that they do not get enough insights to make quick and smart data-informed decisions. They want to expand their data analytics team by adding several junior data analysts. Tony Sharma, their data analytics director wanted to hire someone who is good at both tech and soft skills. Hence, he decided to conduct a SQL challenge which will help him understand both the skills.</a:t>
            </a:r>
          </a:p>
        </p:txBody>
      </p:sp>
      <p:pic>
        <p:nvPicPr>
          <p:cNvPr id="5" name="Picture 4">
            <a:extLst>
              <a:ext uri="{FF2B5EF4-FFF2-40B4-BE49-F238E27FC236}">
                <a16:creationId xmlns:a16="http://schemas.microsoft.com/office/drawing/2014/main" id="{76264B49-4878-860B-428B-BCCBEEA69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0323" y="5065776"/>
            <a:ext cx="1951677" cy="1792224"/>
          </a:xfrm>
          <a:prstGeom prst="rect">
            <a:avLst/>
          </a:prstGeom>
        </p:spPr>
      </p:pic>
    </p:spTree>
    <p:extLst>
      <p:ext uri="{BB962C8B-B14F-4D97-AF65-F5344CB8AC3E}">
        <p14:creationId xmlns:p14="http://schemas.microsoft.com/office/powerpoint/2010/main" val="2974115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8A3B7D-5C3C-B012-8F74-892CD720B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 y="0"/>
            <a:ext cx="5299364" cy="6858000"/>
          </a:xfrm>
          <a:prstGeom prst="rect">
            <a:avLst/>
          </a:prstGeom>
        </p:spPr>
      </p:pic>
      <p:pic>
        <p:nvPicPr>
          <p:cNvPr id="11" name="Picture 10">
            <a:extLst>
              <a:ext uri="{FF2B5EF4-FFF2-40B4-BE49-F238E27FC236}">
                <a16:creationId xmlns:a16="http://schemas.microsoft.com/office/drawing/2014/main" id="{7E012995-9C23-4CE8-06BB-684AC73F5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636" y="0"/>
            <a:ext cx="5299364" cy="6858000"/>
          </a:xfrm>
          <a:prstGeom prst="rect">
            <a:avLst/>
          </a:prstGeom>
        </p:spPr>
      </p:pic>
    </p:spTree>
    <p:extLst>
      <p:ext uri="{BB962C8B-B14F-4D97-AF65-F5344CB8AC3E}">
        <p14:creationId xmlns:p14="http://schemas.microsoft.com/office/powerpoint/2010/main" val="3394344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2740F0-5843-D1D5-90F4-415ABB8E3EC9}"/>
              </a:ext>
            </a:extLst>
          </p:cNvPr>
          <p:cNvSpPr/>
          <p:nvPr/>
        </p:nvSpPr>
        <p:spPr>
          <a:xfrm>
            <a:off x="0" y="0"/>
            <a:ext cx="12192000" cy="94488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endParaRPr lang="en-US" sz="2000" dirty="0"/>
          </a:p>
          <a:p>
            <a:r>
              <a:rPr lang="en-US" sz="2000" dirty="0"/>
              <a:t> Provide the list of markets in which customer "</a:t>
            </a:r>
            <a:r>
              <a:rPr lang="en-US" sz="2000" dirty="0" err="1"/>
              <a:t>Atliq</a:t>
            </a:r>
            <a:r>
              <a:rPr lang="en-US" sz="2000" dirty="0"/>
              <a:t> Exclusive" operates its business in the APAC region</a:t>
            </a:r>
            <a:r>
              <a:rPr lang="en-US" dirty="0"/>
              <a:t>.</a:t>
            </a:r>
            <a:endParaRPr lang="en-IN" dirty="0"/>
          </a:p>
        </p:txBody>
      </p:sp>
      <p:pic>
        <p:nvPicPr>
          <p:cNvPr id="7" name="Picture 6">
            <a:extLst>
              <a:ext uri="{FF2B5EF4-FFF2-40B4-BE49-F238E27FC236}">
                <a16:creationId xmlns:a16="http://schemas.microsoft.com/office/drawing/2014/main" id="{EB224613-2005-8057-005B-1316F3E56A24}"/>
              </a:ext>
            </a:extLst>
          </p:cNvPr>
          <p:cNvPicPr>
            <a:picLocks noChangeAspect="1"/>
          </p:cNvPicPr>
          <p:nvPr/>
        </p:nvPicPr>
        <p:blipFill rotWithShape="1">
          <a:blip r:embed="rId3">
            <a:extLst>
              <a:ext uri="{28A0092B-C50C-407E-A947-70E740481C1C}">
                <a14:useLocalDpi xmlns:a14="http://schemas.microsoft.com/office/drawing/2010/main" val="0"/>
              </a:ext>
            </a:extLst>
          </a:blip>
          <a:srcRect t="57334" r="88000" b="13926"/>
          <a:stretch/>
        </p:blipFill>
        <p:spPr>
          <a:xfrm>
            <a:off x="446083" y="1615440"/>
            <a:ext cx="1463040" cy="1971040"/>
          </a:xfrm>
          <a:prstGeom prst="rect">
            <a:avLst/>
          </a:prstGeom>
        </p:spPr>
      </p:pic>
      <p:pic>
        <p:nvPicPr>
          <p:cNvPr id="8" name="Picture 7">
            <a:extLst>
              <a:ext uri="{FF2B5EF4-FFF2-40B4-BE49-F238E27FC236}">
                <a16:creationId xmlns:a16="http://schemas.microsoft.com/office/drawing/2014/main" id="{E9D62D30-F7FE-4F80-B8F1-5200A278F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0323" y="5065776"/>
            <a:ext cx="1951677" cy="1792224"/>
          </a:xfrm>
          <a:prstGeom prst="rect">
            <a:avLst/>
          </a:prstGeom>
        </p:spPr>
      </p:pic>
      <p:sp>
        <p:nvSpPr>
          <p:cNvPr id="13" name="Rectangle 12">
            <a:extLst>
              <a:ext uri="{FF2B5EF4-FFF2-40B4-BE49-F238E27FC236}">
                <a16:creationId xmlns:a16="http://schemas.microsoft.com/office/drawing/2014/main" id="{D34BCCCB-998D-F0F7-DB32-E1A6FCDEB662}"/>
              </a:ext>
            </a:extLst>
          </p:cNvPr>
          <p:cNvSpPr/>
          <p:nvPr/>
        </p:nvSpPr>
        <p:spPr>
          <a:xfrm>
            <a:off x="6746240" y="1595120"/>
            <a:ext cx="4145280" cy="20726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14" name="Rectangle 13">
            <a:extLst>
              <a:ext uri="{FF2B5EF4-FFF2-40B4-BE49-F238E27FC236}">
                <a16:creationId xmlns:a16="http://schemas.microsoft.com/office/drawing/2014/main" id="{66EBEE72-66C7-1794-581D-1FD74572FD18}"/>
              </a:ext>
            </a:extLst>
          </p:cNvPr>
          <p:cNvSpPr/>
          <p:nvPr/>
        </p:nvSpPr>
        <p:spPr>
          <a:xfrm>
            <a:off x="6858000" y="1442720"/>
            <a:ext cx="2824480" cy="35560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2000" b="1" dirty="0"/>
          </a:p>
        </p:txBody>
      </p:sp>
      <p:pic>
        <p:nvPicPr>
          <p:cNvPr id="16" name="Picture 15">
            <a:extLst>
              <a:ext uri="{FF2B5EF4-FFF2-40B4-BE49-F238E27FC236}">
                <a16:creationId xmlns:a16="http://schemas.microsoft.com/office/drawing/2014/main" id="{7B57FE7B-B036-8809-7A21-886E0C5EFE44}"/>
              </a:ext>
            </a:extLst>
          </p:cNvPr>
          <p:cNvPicPr>
            <a:picLocks noChangeAspect="1"/>
          </p:cNvPicPr>
          <p:nvPr/>
        </p:nvPicPr>
        <p:blipFill rotWithShape="1">
          <a:blip r:embed="rId5">
            <a:extLst>
              <a:ext uri="{28A0092B-C50C-407E-A947-70E740481C1C}">
                <a14:useLocalDpi xmlns:a14="http://schemas.microsoft.com/office/drawing/2010/main" val="0"/>
              </a:ext>
            </a:extLst>
          </a:blip>
          <a:srcRect l="4584" t="35084" r="49249" b="26632"/>
          <a:stretch/>
        </p:blipFill>
        <p:spPr>
          <a:xfrm>
            <a:off x="5262880" y="1814415"/>
            <a:ext cx="5628640" cy="1614585"/>
          </a:xfrm>
          <a:prstGeom prst="rect">
            <a:avLst/>
          </a:prstGeom>
        </p:spPr>
      </p:pic>
    </p:spTree>
    <p:extLst>
      <p:ext uri="{BB962C8B-B14F-4D97-AF65-F5344CB8AC3E}">
        <p14:creationId xmlns:p14="http://schemas.microsoft.com/office/powerpoint/2010/main" val="4209294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CE1629-B58F-5E19-1F9B-AFCBB5DFF8F9}"/>
              </a:ext>
            </a:extLst>
          </p:cNvPr>
          <p:cNvPicPr>
            <a:picLocks noChangeAspect="1"/>
          </p:cNvPicPr>
          <p:nvPr/>
        </p:nvPicPr>
        <p:blipFill rotWithShape="1">
          <a:blip r:embed="rId3">
            <a:extLst>
              <a:ext uri="{28A0092B-C50C-407E-A947-70E740481C1C}">
                <a14:useLocalDpi xmlns:a14="http://schemas.microsoft.com/office/drawing/2010/main" val="0"/>
              </a:ext>
            </a:extLst>
          </a:blip>
          <a:srcRect l="3250" t="30074" r="43750" b="8741"/>
          <a:stretch/>
        </p:blipFill>
        <p:spPr>
          <a:xfrm>
            <a:off x="-152400" y="0"/>
            <a:ext cx="12344400" cy="6858000"/>
          </a:xfrm>
          <a:prstGeom prst="rect">
            <a:avLst/>
          </a:prstGeom>
        </p:spPr>
      </p:pic>
    </p:spTree>
    <p:extLst>
      <p:ext uri="{BB962C8B-B14F-4D97-AF65-F5344CB8AC3E}">
        <p14:creationId xmlns:p14="http://schemas.microsoft.com/office/powerpoint/2010/main" val="443756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2EB041-90B0-1202-54A7-0B40F5CAB128}"/>
              </a:ext>
            </a:extLst>
          </p:cNvPr>
          <p:cNvSpPr/>
          <p:nvPr/>
        </p:nvSpPr>
        <p:spPr>
          <a:xfrm>
            <a:off x="0" y="0"/>
            <a:ext cx="12192000" cy="15138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400" dirty="0"/>
              <a:t>What is the percentage of unique product increase in 2021 vs. 2020? The final output contains these fields, unique_products_2020 unique_products_2021 </a:t>
            </a:r>
            <a:r>
              <a:rPr lang="en-US" sz="2400" dirty="0" err="1"/>
              <a:t>percentage_chg</a:t>
            </a:r>
            <a:endParaRPr lang="en-IN" sz="2400" dirty="0"/>
          </a:p>
        </p:txBody>
      </p:sp>
      <p:pic>
        <p:nvPicPr>
          <p:cNvPr id="4" name="Picture 3">
            <a:extLst>
              <a:ext uri="{FF2B5EF4-FFF2-40B4-BE49-F238E27FC236}">
                <a16:creationId xmlns:a16="http://schemas.microsoft.com/office/drawing/2014/main" id="{89BF7470-93C0-7C24-213A-50B6345792B0}"/>
              </a:ext>
            </a:extLst>
          </p:cNvPr>
          <p:cNvPicPr>
            <a:picLocks noChangeAspect="1"/>
          </p:cNvPicPr>
          <p:nvPr/>
        </p:nvPicPr>
        <p:blipFill rotWithShape="1">
          <a:blip r:embed="rId3">
            <a:extLst>
              <a:ext uri="{28A0092B-C50C-407E-A947-70E740481C1C}">
                <a14:useLocalDpi xmlns:a14="http://schemas.microsoft.com/office/drawing/2010/main" val="0"/>
              </a:ext>
            </a:extLst>
          </a:blip>
          <a:srcRect t="52148" r="60250" b="25778"/>
          <a:stretch/>
        </p:blipFill>
        <p:spPr>
          <a:xfrm>
            <a:off x="1297076" y="4267200"/>
            <a:ext cx="3962400" cy="1513840"/>
          </a:xfrm>
          <a:prstGeom prst="rect">
            <a:avLst/>
          </a:prstGeom>
        </p:spPr>
      </p:pic>
      <p:pic>
        <p:nvPicPr>
          <p:cNvPr id="5" name="Picture 4">
            <a:extLst>
              <a:ext uri="{FF2B5EF4-FFF2-40B4-BE49-F238E27FC236}">
                <a16:creationId xmlns:a16="http://schemas.microsoft.com/office/drawing/2014/main" id="{F8B223AA-44E7-93BA-5A5E-6B11796F6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0323" y="5334000"/>
            <a:ext cx="1951677" cy="1442720"/>
          </a:xfrm>
          <a:prstGeom prst="rect">
            <a:avLst/>
          </a:prstGeom>
        </p:spPr>
      </p:pic>
      <p:sp>
        <p:nvSpPr>
          <p:cNvPr id="7" name="Rectangle 6">
            <a:extLst>
              <a:ext uri="{FF2B5EF4-FFF2-40B4-BE49-F238E27FC236}">
                <a16:creationId xmlns:a16="http://schemas.microsoft.com/office/drawing/2014/main" id="{8E99AAB4-A27A-2B27-BCD4-B29B2111F342}"/>
              </a:ext>
            </a:extLst>
          </p:cNvPr>
          <p:cNvSpPr/>
          <p:nvPr/>
        </p:nvSpPr>
        <p:spPr>
          <a:xfrm>
            <a:off x="4306883" y="1076960"/>
            <a:ext cx="5660077" cy="5699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pic>
        <p:nvPicPr>
          <p:cNvPr id="9" name="Picture 8">
            <a:extLst>
              <a:ext uri="{FF2B5EF4-FFF2-40B4-BE49-F238E27FC236}">
                <a16:creationId xmlns:a16="http://schemas.microsoft.com/office/drawing/2014/main" id="{D903F4A9-4BE0-62D2-5CA4-A945A7C21F20}"/>
              </a:ext>
            </a:extLst>
          </p:cNvPr>
          <p:cNvPicPr>
            <a:picLocks noChangeAspect="1"/>
          </p:cNvPicPr>
          <p:nvPr/>
        </p:nvPicPr>
        <p:blipFill rotWithShape="1">
          <a:blip r:embed="rId5">
            <a:extLst>
              <a:ext uri="{28A0092B-C50C-407E-A947-70E740481C1C}">
                <a14:useLocalDpi xmlns:a14="http://schemas.microsoft.com/office/drawing/2010/main" val="0"/>
              </a:ext>
            </a:extLst>
          </a:blip>
          <a:srcRect l="4915" t="20965" r="7501" b="28966"/>
          <a:stretch/>
        </p:blipFill>
        <p:spPr>
          <a:xfrm>
            <a:off x="150633" y="1420154"/>
            <a:ext cx="7358400" cy="2234025"/>
          </a:xfrm>
          <a:prstGeom prst="rect">
            <a:avLst/>
          </a:prstGeom>
        </p:spPr>
      </p:pic>
    </p:spTree>
    <p:extLst>
      <p:ext uri="{BB962C8B-B14F-4D97-AF65-F5344CB8AC3E}">
        <p14:creationId xmlns:p14="http://schemas.microsoft.com/office/powerpoint/2010/main" val="2904730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A3F57-5337-E39A-A829-770EE54307CA}"/>
              </a:ext>
            </a:extLst>
          </p:cNvPr>
          <p:cNvPicPr>
            <a:picLocks noChangeAspect="1"/>
          </p:cNvPicPr>
          <p:nvPr/>
        </p:nvPicPr>
        <p:blipFill rotWithShape="1">
          <a:blip r:embed="rId3">
            <a:extLst>
              <a:ext uri="{28A0092B-C50C-407E-A947-70E740481C1C}">
                <a14:useLocalDpi xmlns:a14="http://schemas.microsoft.com/office/drawing/2010/main" val="0"/>
              </a:ext>
            </a:extLst>
          </a:blip>
          <a:srcRect l="14417" t="25185" r="51000" b="10222"/>
          <a:stretch/>
        </p:blipFill>
        <p:spPr>
          <a:xfrm>
            <a:off x="3987800" y="121920"/>
            <a:ext cx="4216400" cy="4429760"/>
          </a:xfrm>
          <a:prstGeom prst="rect">
            <a:avLst/>
          </a:prstGeom>
        </p:spPr>
      </p:pic>
      <p:sp>
        <p:nvSpPr>
          <p:cNvPr id="5" name="TextBox 4">
            <a:extLst>
              <a:ext uri="{FF2B5EF4-FFF2-40B4-BE49-F238E27FC236}">
                <a16:creationId xmlns:a16="http://schemas.microsoft.com/office/drawing/2014/main" id="{177132F7-BC3C-C825-5194-2D288D62D2BE}"/>
              </a:ext>
            </a:extLst>
          </p:cNvPr>
          <p:cNvSpPr txBox="1"/>
          <p:nvPr/>
        </p:nvSpPr>
        <p:spPr>
          <a:xfrm>
            <a:off x="3048000" y="4806295"/>
            <a:ext cx="6096000" cy="923330"/>
          </a:xfrm>
          <a:prstGeom prst="rect">
            <a:avLst/>
          </a:prstGeom>
          <a:noFill/>
        </p:spPr>
        <p:txBody>
          <a:bodyPr wrap="square">
            <a:spAutoFit/>
          </a:bodyPr>
          <a:lstStyle/>
          <a:p>
            <a:pPr marL="285750" indent="-285750">
              <a:buFont typeface="Wingdings" panose="05000000000000000000" pitchFamily="2" charset="2"/>
              <a:buChar char="q"/>
            </a:pPr>
            <a:r>
              <a:rPr lang="en-IN" dirty="0"/>
              <a:t>From the above graph we can see that </a:t>
            </a:r>
            <a:r>
              <a:rPr lang="en-IN" dirty="0" err="1"/>
              <a:t>Atliq</a:t>
            </a:r>
            <a:r>
              <a:rPr lang="en-IN" dirty="0"/>
              <a:t> Hardware has sold 245 units in 2020 and 334 units in 2021,With a 36.33% increase in new products.</a:t>
            </a:r>
          </a:p>
        </p:txBody>
      </p:sp>
      <p:pic>
        <p:nvPicPr>
          <p:cNvPr id="6" name="Picture 5">
            <a:extLst>
              <a:ext uri="{FF2B5EF4-FFF2-40B4-BE49-F238E27FC236}">
                <a16:creationId xmlns:a16="http://schemas.microsoft.com/office/drawing/2014/main" id="{8923B4C7-2D63-4003-48B7-A54E497C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0323" y="5065776"/>
            <a:ext cx="1951677" cy="1792224"/>
          </a:xfrm>
          <a:prstGeom prst="rect">
            <a:avLst/>
          </a:prstGeom>
        </p:spPr>
      </p:pic>
    </p:spTree>
    <p:extLst>
      <p:ext uri="{BB962C8B-B14F-4D97-AF65-F5344CB8AC3E}">
        <p14:creationId xmlns:p14="http://schemas.microsoft.com/office/powerpoint/2010/main" val="1700818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6DA296-0DE5-CC31-09B5-8FE8DE257040}"/>
              </a:ext>
            </a:extLst>
          </p:cNvPr>
          <p:cNvSpPr/>
          <p:nvPr/>
        </p:nvSpPr>
        <p:spPr>
          <a:xfrm>
            <a:off x="0" y="0"/>
            <a:ext cx="12192000" cy="125984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lang="en-US" sz="2000" dirty="0"/>
              <a:t> Provide a report with all the unique product counts for each segment and sort them in descending order of product counts. The final output contains 2 fields, </a:t>
            </a:r>
          </a:p>
          <a:p>
            <a:pPr marL="285750" indent="-285750">
              <a:buFont typeface="Wingdings" panose="05000000000000000000" pitchFamily="2" charset="2"/>
              <a:buChar char="§"/>
            </a:pPr>
            <a:r>
              <a:rPr lang="en-US" sz="2000" dirty="0"/>
              <a:t>Segment</a:t>
            </a:r>
          </a:p>
          <a:p>
            <a:pPr marL="285750" indent="-285750">
              <a:buFont typeface="Wingdings" panose="05000000000000000000" pitchFamily="2" charset="2"/>
              <a:buChar char="§"/>
            </a:pPr>
            <a:r>
              <a:rPr lang="en-US" sz="2000" dirty="0"/>
              <a:t> </a:t>
            </a:r>
            <a:r>
              <a:rPr lang="en-US" sz="2000" dirty="0" err="1"/>
              <a:t>product_count</a:t>
            </a:r>
            <a:endParaRPr lang="en-IN" sz="2000" dirty="0"/>
          </a:p>
        </p:txBody>
      </p:sp>
      <p:pic>
        <p:nvPicPr>
          <p:cNvPr id="4" name="Picture 3">
            <a:extLst>
              <a:ext uri="{FF2B5EF4-FFF2-40B4-BE49-F238E27FC236}">
                <a16:creationId xmlns:a16="http://schemas.microsoft.com/office/drawing/2014/main" id="{8F17AA45-685C-FCC2-B5D0-DA84A0BDBB46}"/>
              </a:ext>
            </a:extLst>
          </p:cNvPr>
          <p:cNvPicPr>
            <a:picLocks noChangeAspect="1"/>
          </p:cNvPicPr>
          <p:nvPr/>
        </p:nvPicPr>
        <p:blipFill rotWithShape="1">
          <a:blip r:embed="rId3">
            <a:extLst>
              <a:ext uri="{28A0092B-C50C-407E-A947-70E740481C1C}">
                <a14:useLocalDpi xmlns:a14="http://schemas.microsoft.com/office/drawing/2010/main" val="0"/>
              </a:ext>
            </a:extLst>
          </a:blip>
          <a:srcRect t="50000" r="72333" b="18519"/>
          <a:stretch/>
        </p:blipFill>
        <p:spPr>
          <a:xfrm>
            <a:off x="132080" y="1945640"/>
            <a:ext cx="3373120" cy="2159000"/>
          </a:xfrm>
          <a:prstGeom prst="rect">
            <a:avLst/>
          </a:prstGeom>
        </p:spPr>
      </p:pic>
      <p:pic>
        <p:nvPicPr>
          <p:cNvPr id="6" name="Picture 5">
            <a:extLst>
              <a:ext uri="{FF2B5EF4-FFF2-40B4-BE49-F238E27FC236}">
                <a16:creationId xmlns:a16="http://schemas.microsoft.com/office/drawing/2014/main" id="{3A1A9107-2741-CEA2-BE27-6A6F767F5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0323" y="4984496"/>
            <a:ext cx="1951677" cy="1792224"/>
          </a:xfrm>
          <a:prstGeom prst="rect">
            <a:avLst/>
          </a:prstGeom>
        </p:spPr>
      </p:pic>
      <p:pic>
        <p:nvPicPr>
          <p:cNvPr id="9" name="Picture 8">
            <a:extLst>
              <a:ext uri="{FF2B5EF4-FFF2-40B4-BE49-F238E27FC236}">
                <a16:creationId xmlns:a16="http://schemas.microsoft.com/office/drawing/2014/main" id="{2B39665B-FB1D-06A3-B16E-C685A80BA8A1}"/>
              </a:ext>
            </a:extLst>
          </p:cNvPr>
          <p:cNvPicPr>
            <a:picLocks noChangeAspect="1"/>
          </p:cNvPicPr>
          <p:nvPr/>
        </p:nvPicPr>
        <p:blipFill rotWithShape="1">
          <a:blip r:embed="rId5">
            <a:extLst>
              <a:ext uri="{28A0092B-C50C-407E-A947-70E740481C1C}">
                <a14:useLocalDpi xmlns:a14="http://schemas.microsoft.com/office/drawing/2010/main" val="0"/>
              </a:ext>
            </a:extLst>
          </a:blip>
          <a:srcRect l="9649" t="36722" r="9649" b="22675"/>
          <a:stretch/>
        </p:blipFill>
        <p:spPr>
          <a:xfrm>
            <a:off x="3982720" y="1945640"/>
            <a:ext cx="8077200" cy="1879601"/>
          </a:xfrm>
          <a:prstGeom prst="rect">
            <a:avLst/>
          </a:prstGeom>
        </p:spPr>
      </p:pic>
    </p:spTree>
    <p:extLst>
      <p:ext uri="{BB962C8B-B14F-4D97-AF65-F5344CB8AC3E}">
        <p14:creationId xmlns:p14="http://schemas.microsoft.com/office/powerpoint/2010/main" val="403248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2675</TotalTime>
  <Words>758</Words>
  <Application>Microsoft Office PowerPoint</Application>
  <PresentationFormat>Widescreen</PresentationFormat>
  <Paragraphs>45</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Manrope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ranjeev.rp@outlook.com</dc:creator>
  <cp:lastModifiedBy>ranjeev.rp@outlook.com</cp:lastModifiedBy>
  <cp:revision>8</cp:revision>
  <dcterms:created xsi:type="dcterms:W3CDTF">2024-03-10T07:37:06Z</dcterms:created>
  <dcterms:modified xsi:type="dcterms:W3CDTF">2024-03-25T05:48:32Z</dcterms:modified>
</cp:coreProperties>
</file>